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0" r:id="rId3"/>
    <p:sldId id="301" r:id="rId4"/>
    <p:sldId id="302" r:id="rId5"/>
    <p:sldId id="281" r:id="rId6"/>
    <p:sldId id="257" r:id="rId7"/>
    <p:sldId id="258" r:id="rId8"/>
    <p:sldId id="294" r:id="rId9"/>
    <p:sldId id="282" r:id="rId10"/>
    <p:sldId id="283" r:id="rId11"/>
    <p:sldId id="284" r:id="rId12"/>
    <p:sldId id="297" r:id="rId13"/>
    <p:sldId id="289" r:id="rId14"/>
    <p:sldId id="290" r:id="rId15"/>
    <p:sldId id="291" r:id="rId16"/>
    <p:sldId id="259" r:id="rId17"/>
    <p:sldId id="260" r:id="rId18"/>
    <p:sldId id="261" r:id="rId19"/>
    <p:sldId id="264" r:id="rId20"/>
    <p:sldId id="266" r:id="rId21"/>
    <p:sldId id="267" r:id="rId22"/>
    <p:sldId id="268" r:id="rId23"/>
    <p:sldId id="299" r:id="rId24"/>
    <p:sldId id="288" r:id="rId25"/>
    <p:sldId id="292" r:id="rId26"/>
    <p:sldId id="262" r:id="rId27"/>
    <p:sldId id="263" r:id="rId28"/>
    <p:sldId id="287" r:id="rId29"/>
    <p:sldId id="276" r:id="rId30"/>
    <p:sldId id="286" r:id="rId31"/>
    <p:sldId id="271" r:id="rId32"/>
    <p:sldId id="272" r:id="rId33"/>
    <p:sldId id="273" r:id="rId34"/>
    <p:sldId id="274" r:id="rId35"/>
    <p:sldId id="277" r:id="rId36"/>
    <p:sldId id="278" r:id="rId37"/>
    <p:sldId id="295" r:id="rId38"/>
    <p:sldId id="296" r:id="rId39"/>
    <p:sldId id="279" r:id="rId40"/>
    <p:sldId id="300" r:id="rId41"/>
    <p:sldId id="293" r:id="rId42"/>
    <p:sldId id="303" r:id="rId43"/>
    <p:sldId id="304" r:id="rId44"/>
    <p:sldId id="305" r:id="rId45"/>
    <p:sldId id="306" r:id="rId46"/>
    <p:sldId id="307" r:id="rId47"/>
    <p:sldId id="308" r:id="rId48"/>
    <p:sldId id="309" r:id="rId49"/>
    <p:sldId id="310" r:id="rId50"/>
    <p:sldId id="311" r:id="rId51"/>
    <p:sldId id="325" r:id="rId52"/>
    <p:sldId id="312" r:id="rId53"/>
    <p:sldId id="313" r:id="rId54"/>
    <p:sldId id="314" r:id="rId55"/>
    <p:sldId id="315" r:id="rId56"/>
    <p:sldId id="316" r:id="rId57"/>
    <p:sldId id="317" r:id="rId58"/>
    <p:sldId id="340" r:id="rId59"/>
    <p:sldId id="318" r:id="rId60"/>
    <p:sldId id="319" r:id="rId61"/>
    <p:sldId id="320" r:id="rId62"/>
    <p:sldId id="321" r:id="rId63"/>
    <p:sldId id="322" r:id="rId64"/>
    <p:sldId id="323" r:id="rId65"/>
    <p:sldId id="326" r:id="rId66"/>
    <p:sldId id="327" r:id="rId67"/>
    <p:sldId id="328" r:id="rId68"/>
    <p:sldId id="329" r:id="rId69"/>
    <p:sldId id="324" r:id="rId70"/>
    <p:sldId id="330" r:id="rId71"/>
    <p:sldId id="331" r:id="rId72"/>
    <p:sldId id="332" r:id="rId73"/>
    <p:sldId id="333" r:id="rId74"/>
    <p:sldId id="334" r:id="rId75"/>
    <p:sldId id="335" r:id="rId76"/>
    <p:sldId id="336" r:id="rId77"/>
    <p:sldId id="337" r:id="rId78"/>
    <p:sldId id="338" r:id="rId79"/>
    <p:sldId id="339" r:id="rId80"/>
    <p:sldId id="34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p:scale>
          <a:sx n="75" d="100"/>
          <a:sy n="75" d="100"/>
        </p:scale>
        <p:origin x="974" y="22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1">
              <a:rPr lang="en-US" smtClean="0"/>
              <a:t>6/12/2024</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52427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1">
              <a:rPr lang="en-US" smtClean="0"/>
              <a:t>6/12/2024</a:t>
            </a:fld>
            <a:endParaRPr lang="en-US"/>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552046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1">
              <a:rPr lang="en-US" smtClean="0"/>
              <a:t>6/12/2024</a:t>
            </a:fld>
            <a:endParaRPr lang="en-US"/>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540429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1">
              <a:rPr lang="en-US" smtClean="0"/>
              <a:t>6/12/2024</a:t>
            </a:fld>
            <a:endParaRPr lang="en-US"/>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107301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1">
              <a:rPr lang="en-US" smtClean="0"/>
              <a:t>6/12/2024</a:t>
            </a:fld>
            <a:endParaRPr lang="en-US"/>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91637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1">
              <a:rPr lang="en-US" smtClean="0"/>
              <a:t>6/12/2024</a:t>
            </a:fld>
            <a:endParaRPr lang="en-US"/>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4729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1">
              <a:rPr lang="en-US" smtClean="0"/>
              <a:t>6/12/2024</a:t>
            </a:fld>
            <a:endParaRPr lang="en-US"/>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622668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1">
              <a:rPr lang="en-US" smtClean="0"/>
              <a:t>6/12/2024</a:t>
            </a:fld>
            <a:endParaRPr lang="en-US"/>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430540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1">
              <a:rPr lang="en-US" smtClean="0"/>
              <a:t>6/12/2024</a:t>
            </a:fld>
            <a:endParaRPr lang="en-US"/>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508664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1">
              <a:rPr lang="en-US" smtClean="0"/>
              <a:t>6/12/2024</a:t>
            </a:fld>
            <a:endParaRPr lang="en-US"/>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96252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78CDE2-0C1B-D3BE-F399-98D983EF4534}"/>
              </a:ext>
            </a:extLst>
          </p:cNvPr>
          <p:cNvSpPr>
            <a:spLocks noGrp="1"/>
          </p:cNvSpPr>
          <p:nvPr>
            <p:ph type="pic" idx="1"/>
          </p:nvPr>
        </p:nvSpPr>
        <p:spPr>
          <a:xfrm>
            <a:off x="5105400" y="838200"/>
            <a:ext cx="624998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1">
              <a:rPr lang="en-US" smtClean="0"/>
              <a:t>6/12/2024</a:t>
            </a:fld>
            <a:endParaRPr lang="en-US"/>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399198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1">
              <a:rPr lang="en-US" smtClean="0"/>
              <a:t>6/12/2024</a:t>
            </a:fld>
            <a:endParaRPr lang="en-US" dirty="0"/>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315314914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awpixel.com/search/job%20search?sort=curated&amp;page=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ress.rebus.community/media-innovation-and-entrepreneurship/chapter/product-management/"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book-ebook-software-program-icon-831052/"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Mohamedehab12080/Job-shop/tree/main/src/main/java/com/example/JOBSHOP/JOBSHOP"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ohamedehab12080/Job-shop/blob/main/src/main/java/com/example/JOBSHOP/JOBSHOP/Registration/security/JwtTokenValidator.java" TargetMode="External"/><Relationship Id="rId2" Type="http://schemas.openxmlformats.org/officeDocument/2006/relationships/hyperlink" Target="https://github.com/Mohamedehab12080/Job-shop/blob/main/src/main/java/com/example/JOBSHOP/JOBSHOP/Registration/security/jwtProvider.java" TargetMode="External"/><Relationship Id="rId1" Type="http://schemas.openxmlformats.org/officeDocument/2006/relationships/slideLayout" Target="../slideLayouts/slideLayout7.xml"/><Relationship Id="rId5" Type="http://schemas.openxmlformats.org/officeDocument/2006/relationships/hyperlink" Target="https://github.com/Mohamedehab12080/Job-shop/blob/main/src/main/java/com/example/JOBSHOP/JOBSHOP/Registration/controllers/authController.java" TargetMode="External"/><Relationship Id="rId4" Type="http://schemas.openxmlformats.org/officeDocument/2006/relationships/hyperlink" Target="https://github.com/Mohamedehab12080/Job-shop/blob/main/src/main/java/com/example/JOBSHOP/JOBSHOP/Registration/security/userRegistrationSecurityConfig.java"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rive.google.com/file/d/1JK1ElLNtA00y4LKNWlWbrCdU7jO9KXJD/view?usp=sharing" TargetMode="External"/><Relationship Id="rId2" Type="http://schemas.openxmlformats.org/officeDocument/2006/relationships/hyperlink" Target="https://github.com/Mohamedehab12080/Job-shop/blob/main/job_shop/src/store/Auth/Action.js" TargetMode="External"/><Relationship Id="rId1" Type="http://schemas.openxmlformats.org/officeDocument/2006/relationships/slideLayout" Target="../slideLayouts/slideLayout7.xml"/><Relationship Id="rId5" Type="http://schemas.openxmlformats.org/officeDocument/2006/relationships/hyperlink" Target="https://github.com/Mohamedehab12080/Job-shop/blob/main/job_shop/src/store/Auth/Reducer.js" TargetMode="External"/><Relationship Id="rId4" Type="http://schemas.openxmlformats.org/officeDocument/2006/relationships/hyperlink" Target="https://drive.google.com/file/d/1AUpMzUtP03oyZFdkhsFPu_xYWO3_MYy-/view?usp=sharing"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Mohamedehab12080/Job-shop/blob/main/src/main/java/com/example/JOBSHOP/JOBSHOP/jobSeeker/service/jobSeekerService.java" TargetMode="External"/><Relationship Id="rId3" Type="http://schemas.openxmlformats.org/officeDocument/2006/relationships/hyperlink" Target="https://github.com/Mohamedehab12080/Job-shop/blob/main/src/main/java/com/example/JOBSHOP/JOBSHOP/jobSeeker/controller/jobSeekerRestController.java" TargetMode="External"/><Relationship Id="rId7" Type="http://schemas.openxmlformats.org/officeDocument/2006/relationships/hyperlink" Target="https://github.com/Mohamedehab12080/Job-shop/blob/main/src/main/java/com/example/JOBSHOP/JOBSHOP/jobSeeker/service/jobSeekerServiceInterface.java" TargetMode="External"/><Relationship Id="rId2" Type="http://schemas.openxmlformats.org/officeDocument/2006/relationships/hyperlink" Target="https://github.com/Mohamedehab12080/Job-shop/tree/main/src/main/java/com/example/JOBSHOP/JOBSHOP/jobSeeker/controller" TargetMode="External"/><Relationship Id="rId1" Type="http://schemas.openxmlformats.org/officeDocument/2006/relationships/slideLayout" Target="../slideLayouts/slideLayout7.xml"/><Relationship Id="rId6" Type="http://schemas.openxmlformats.org/officeDocument/2006/relationships/hyperlink" Target="https://drive.google.com/file/d/1gR0x9XRLYXhJVMbWVR1hn8EalYI_JERU/view?usp=sharinghttps://drive.google.com/file/d/1gR0x9XRLYXhJVMbWVR1hn8EalYI_JERU/view?usp=sharing" TargetMode="External"/><Relationship Id="rId5" Type="http://schemas.openxmlformats.org/officeDocument/2006/relationships/hyperlink" Target="https://drive.google.com/file/d/1rBzYPaW7lupawbu6eajjb_qj-XTBTMOh/view?usp=sharing" TargetMode="External"/><Relationship Id="rId4" Type="http://schemas.openxmlformats.org/officeDocument/2006/relationships/hyperlink" Target="https://drive.google.com/file/d/1RPBeo29sAHhkkkgqMal4oLC4xk2YyD8m/view?usp=sharing" TargetMode="External"/><Relationship Id="rId9" Type="http://schemas.openxmlformats.org/officeDocument/2006/relationships/hyperlink" Target="https://github.com/Mohamedehab12080/Job-shop/blob/main/src/main/java/com/example/JOBSHOP/JOBSHOP/jobSeeker/service/jobSeekerRepository.java"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Mohamedehab12080/Job-shop/blob/main/src/main/java/com/example/JOBSHOP/JOBSHOP/jobSeeker/service/jobSeekerService.java"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Mohamedehab12080/Job-shop/blob/main/src/main/java/com/example/JOBSHOP/JOBSHOP/jobSeeker/service/jobSeekerService.java" TargetMode="Externa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s://drive.google.com/file/d/1vVdRES3iN5xUljMpivl-Dn1wgGf5aZV8/view?usp=sharing"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29F190B-E55C-884F-0A90-D3AD40D8FA64}"/>
              </a:ext>
            </a:extLst>
          </p:cNvPr>
          <p:cNvSpPr>
            <a:spLocks noGrp="1"/>
          </p:cNvSpPr>
          <p:nvPr>
            <p:ph type="ctrTitle"/>
          </p:nvPr>
        </p:nvSpPr>
        <p:spPr>
          <a:xfrm>
            <a:off x="196390" y="916234"/>
            <a:ext cx="4123683" cy="1253945"/>
          </a:xfrm>
        </p:spPr>
        <p:txBody>
          <a:bodyPr anchor="t">
            <a:normAutofit fontScale="90000"/>
          </a:bodyPr>
          <a:lstStyle/>
          <a:p>
            <a:r>
              <a:rPr lang="en-US" sz="3400" dirty="0">
                <a:solidFill>
                  <a:schemeClr val="bg2">
                    <a:lumMod val="90000"/>
                    <a:lumOff val="10000"/>
                  </a:schemeClr>
                </a:solidFill>
              </a:rPr>
              <a:t>#Job Recommendation web Application…</a:t>
            </a:r>
          </a:p>
        </p:txBody>
      </p:sp>
      <p:sp>
        <p:nvSpPr>
          <p:cNvPr id="3" name="Subtitle 2">
            <a:extLst>
              <a:ext uri="{FF2B5EF4-FFF2-40B4-BE49-F238E27FC236}">
                <a16:creationId xmlns:a16="http://schemas.microsoft.com/office/drawing/2014/main" id="{123CD4EE-3D5B-E502-D7DE-8DE6CCA6E3D9}"/>
              </a:ext>
            </a:extLst>
          </p:cNvPr>
          <p:cNvSpPr>
            <a:spLocks noGrp="1"/>
          </p:cNvSpPr>
          <p:nvPr>
            <p:ph type="subTitle" idx="1"/>
          </p:nvPr>
        </p:nvSpPr>
        <p:spPr>
          <a:xfrm>
            <a:off x="196390" y="2855167"/>
            <a:ext cx="4784356" cy="3853543"/>
          </a:xfrm>
        </p:spPr>
        <p:txBody>
          <a:bodyPr anchor="b">
            <a:normAutofit fontScale="40000" lnSpcReduction="20000"/>
          </a:bodyPr>
          <a:lstStyle/>
          <a:p>
            <a:pPr>
              <a:spcAft>
                <a:spcPts val="600"/>
              </a:spcAft>
            </a:pPr>
            <a:r>
              <a:rPr lang="en-US" sz="4000" b="1" dirty="0">
                <a:solidFill>
                  <a:schemeClr val="bg2">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Team Members: </a:t>
            </a:r>
          </a:p>
          <a:p>
            <a:pPr>
              <a:spcAft>
                <a:spcPts val="600"/>
              </a:spcAft>
            </a:pPr>
            <a:r>
              <a:rPr lang="en-US" sz="4000" b="1"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-Mohamed Ehab Rabea Tawfik :</a:t>
            </a:r>
            <a:r>
              <a:rPr lang="en-US" sz="4000" dirty="0">
                <a:solidFill>
                  <a:srgbClr val="0070C0"/>
                </a:solidFill>
                <a:latin typeface="ADLaM Display" panose="020F0502020204030204" pitchFamily="2" charset="0"/>
                <a:ea typeface="ADLaM Display" panose="020F0502020204030204" pitchFamily="2" charset="0"/>
                <a:cs typeface="ADLaM Display" panose="020F0502020204030204" pitchFamily="2" charset="0"/>
              </a:rPr>
              <a:t>2000245</a:t>
            </a:r>
          </a:p>
          <a:p>
            <a:pPr>
              <a:spcAft>
                <a:spcPts val="600"/>
              </a:spcAft>
            </a:pPr>
            <a:r>
              <a:rPr lang="en-US" sz="4000" b="1"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-Mohamed Ahmed Mohamed </a:t>
            </a:r>
            <a:r>
              <a:rPr lang="en-US" sz="4000" b="1" dirty="0" err="1">
                <a:solidFill>
                  <a:schemeClr val="bg1"/>
                </a:solidFill>
                <a:latin typeface="ADLaM Display" panose="020F0502020204030204" pitchFamily="2" charset="0"/>
                <a:ea typeface="ADLaM Display" panose="020F0502020204030204" pitchFamily="2" charset="0"/>
                <a:cs typeface="ADLaM Display" panose="020F0502020204030204" pitchFamily="2" charset="0"/>
              </a:rPr>
              <a:t>Omran</a:t>
            </a:r>
            <a:r>
              <a:rPr lang="en-US" sz="4000" b="1"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 </a:t>
            </a:r>
            <a:r>
              <a:rPr lang="en-US" sz="4000" dirty="0">
                <a:solidFill>
                  <a:srgbClr val="0070C0"/>
                </a:solidFill>
                <a:latin typeface="ADLaM Display" panose="020F0502020204030204" pitchFamily="2" charset="0"/>
                <a:ea typeface="ADLaM Display" panose="020F0502020204030204" pitchFamily="2" charset="0"/>
                <a:cs typeface="ADLaM Display" panose="020F0502020204030204" pitchFamily="2" charset="0"/>
              </a:rPr>
              <a:t>2001844</a:t>
            </a:r>
          </a:p>
          <a:p>
            <a:pPr>
              <a:spcAft>
                <a:spcPts val="600"/>
              </a:spcAft>
            </a:pPr>
            <a:r>
              <a:rPr lang="en-US" sz="4000" b="1"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-Abdullah Ayman Rabea Morsi:</a:t>
            </a:r>
            <a:r>
              <a:rPr lang="en-US" sz="4000" dirty="0">
                <a:solidFill>
                  <a:srgbClr val="0070C0"/>
                </a:solidFill>
                <a:latin typeface="ADLaM Display" panose="020F0502020204030204" pitchFamily="2" charset="0"/>
                <a:ea typeface="ADLaM Display" panose="020F0502020204030204" pitchFamily="2" charset="0"/>
                <a:cs typeface="ADLaM Display" panose="020F0502020204030204" pitchFamily="2" charset="0"/>
              </a:rPr>
              <a:t>2000192</a:t>
            </a:r>
          </a:p>
          <a:p>
            <a:pPr>
              <a:spcAft>
                <a:spcPts val="600"/>
              </a:spcAft>
            </a:pPr>
            <a:r>
              <a:rPr lang="en-US" sz="4000" b="1" spc="-5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a:t>
            </a:r>
            <a:r>
              <a:rPr lang="en-US" sz="4000" b="1" spc="-50" dirty="0">
                <a:solidFill>
                  <a:schemeClr val="bg1"/>
                </a:solidFill>
                <a:effectLst/>
                <a:latin typeface="ADLaM Display" panose="020F0502020204030204" pitchFamily="2" charset="0"/>
                <a:ea typeface="ADLaM Display" panose="020F0502020204030204" pitchFamily="2" charset="0"/>
                <a:cs typeface="ADLaM Display" panose="020F0502020204030204" pitchFamily="2" charset="0"/>
              </a:rPr>
              <a:t>Youssef Ashraf Mohamed:</a:t>
            </a:r>
            <a:r>
              <a:rPr lang="en-US" sz="4000" spc="-50" dirty="0">
                <a:solidFill>
                  <a:srgbClr val="0070C0"/>
                </a:solidFill>
                <a:effectLst/>
                <a:latin typeface="ADLaM Display" panose="020F0502020204030204" pitchFamily="2" charset="0"/>
                <a:ea typeface="ADLaM Display" panose="020F0502020204030204" pitchFamily="2" charset="0"/>
                <a:cs typeface="ADLaM Display" panose="020F0502020204030204" pitchFamily="2" charset="0"/>
              </a:rPr>
              <a:t>2000235</a:t>
            </a:r>
            <a:endParaRPr lang="en-US" sz="4000" dirty="0">
              <a:solidFill>
                <a:srgbClr val="0070C0"/>
              </a:solidFill>
              <a:latin typeface="ADLaM Display" panose="020F0502020204030204" pitchFamily="2" charset="0"/>
              <a:ea typeface="ADLaM Display" panose="020F0502020204030204" pitchFamily="2" charset="0"/>
              <a:cs typeface="ADLaM Display" panose="020F0502020204030204" pitchFamily="2" charset="0"/>
            </a:endParaRPr>
          </a:p>
          <a:p>
            <a:pPr>
              <a:spcAft>
                <a:spcPts val="600"/>
              </a:spcAft>
            </a:pPr>
            <a:r>
              <a:rPr lang="en-US" sz="4000" b="1"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a:t>
            </a:r>
            <a:r>
              <a:rPr lang="en-US" sz="4000" b="1" spc="-50" dirty="0" err="1">
                <a:solidFill>
                  <a:schemeClr val="bg1"/>
                </a:solidFill>
                <a:effectLst/>
                <a:latin typeface="ADLaM Display" panose="020F0502020204030204" pitchFamily="2" charset="0"/>
                <a:ea typeface="ADLaM Display" panose="020F0502020204030204" pitchFamily="2" charset="0"/>
                <a:cs typeface="ADLaM Display" panose="020F0502020204030204" pitchFamily="2" charset="0"/>
              </a:rPr>
              <a:t>Romysaa</a:t>
            </a:r>
            <a:r>
              <a:rPr lang="en-US" sz="4000" b="1" spc="-50" dirty="0">
                <a:solidFill>
                  <a:schemeClr val="bg1"/>
                </a:solidFill>
                <a:effectLst/>
                <a:latin typeface="ADLaM Display" panose="020F0502020204030204" pitchFamily="2" charset="0"/>
                <a:ea typeface="ADLaM Display" panose="020F0502020204030204" pitchFamily="2" charset="0"/>
                <a:cs typeface="ADLaM Display" panose="020F0502020204030204" pitchFamily="2" charset="0"/>
              </a:rPr>
              <a:t> Khaled Ramadan Gaballah:</a:t>
            </a:r>
            <a:r>
              <a:rPr lang="en-US" sz="4000" b="1" spc="-50" dirty="0">
                <a:solidFill>
                  <a:srgbClr val="0070C0"/>
                </a:solidFill>
                <a:effectLst/>
                <a:latin typeface="Calibri Light" panose="020F0302020204030204" pitchFamily="34" charset="0"/>
                <a:ea typeface="Calibri Light" panose="020F0302020204030204" pitchFamily="34" charset="0"/>
              </a:rPr>
              <a:t>2000434</a:t>
            </a:r>
            <a:endParaRPr lang="en-US" sz="4000" b="1" spc="-50" dirty="0">
              <a:solidFill>
                <a:srgbClr val="0070C0"/>
              </a:solidFill>
              <a:effectLst/>
              <a:latin typeface="ADLaM Display" panose="020F0502020204030204" pitchFamily="2" charset="0"/>
              <a:ea typeface="ADLaM Display" panose="020F0502020204030204" pitchFamily="2" charset="0"/>
              <a:cs typeface="ADLaM Display" panose="020F0502020204030204" pitchFamily="2" charset="0"/>
            </a:endParaRPr>
          </a:p>
          <a:p>
            <a:pPr>
              <a:spcAft>
                <a:spcPts val="600"/>
              </a:spcAft>
            </a:pPr>
            <a:r>
              <a:rPr lang="en-US" sz="4000" b="1" spc="-5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a:t>
            </a:r>
            <a:r>
              <a:rPr lang="en-US" sz="4000" b="1" spc="-50" dirty="0">
                <a:solidFill>
                  <a:schemeClr val="bg1"/>
                </a:solidFill>
                <a:effectLst/>
                <a:latin typeface="ADLaM Display" panose="020F0502020204030204" pitchFamily="2" charset="0"/>
                <a:ea typeface="ADLaM Display" panose="020F0502020204030204" pitchFamily="2" charset="0"/>
                <a:cs typeface="ADLaM Display" panose="020F0502020204030204" pitchFamily="2" charset="0"/>
              </a:rPr>
              <a:t>Nada Karem Ahmed Mohamed:</a:t>
            </a:r>
            <a:r>
              <a:rPr lang="en-US" sz="4500" b="1" spc="-50" dirty="0">
                <a:solidFill>
                  <a:srgbClr val="0070C0"/>
                </a:solidFill>
                <a:effectLst/>
                <a:latin typeface="Calibri Light" panose="020F0302020204030204" pitchFamily="34" charset="0"/>
                <a:ea typeface="Calibri Light" panose="020F0302020204030204" pitchFamily="34" charset="0"/>
              </a:rPr>
              <a:t>2000971</a:t>
            </a:r>
            <a:endParaRPr lang="en-US" sz="4000" b="1" spc="-50" dirty="0">
              <a:solidFill>
                <a:srgbClr val="0070C0"/>
              </a:solidFill>
              <a:effectLst/>
              <a:latin typeface="ADLaM Display" panose="020F0502020204030204" pitchFamily="2" charset="0"/>
              <a:ea typeface="ADLaM Display" panose="020F0502020204030204" pitchFamily="2" charset="0"/>
              <a:cs typeface="ADLaM Display" panose="020F0502020204030204" pitchFamily="2" charset="0"/>
            </a:endParaRPr>
          </a:p>
          <a:p>
            <a:pPr>
              <a:spcAft>
                <a:spcPts val="600"/>
              </a:spcAft>
            </a:pPr>
            <a:r>
              <a:rPr lang="en-US" sz="4000" b="1" spc="-50" dirty="0">
                <a:solidFill>
                  <a:schemeClr val="bg1"/>
                </a:solidFill>
                <a:effectLst/>
                <a:latin typeface="ADLaM Display" panose="020F0502020204030204" pitchFamily="2" charset="0"/>
                <a:ea typeface="ADLaM Display" panose="020F0502020204030204" pitchFamily="2" charset="0"/>
                <a:cs typeface="ADLaM Display" panose="020F0502020204030204" pitchFamily="2" charset="0"/>
              </a:rPr>
              <a:t>-Jumana Ahmed Mohamed : </a:t>
            </a:r>
            <a:r>
              <a:rPr lang="en-US" sz="4000" spc="-50" dirty="0">
                <a:solidFill>
                  <a:srgbClr val="0070C0"/>
                </a:solidFill>
                <a:effectLst/>
                <a:latin typeface="ADLaM Display" panose="020F0502020204030204" pitchFamily="2" charset="0"/>
                <a:ea typeface="ADLaM Display" panose="020F0502020204030204" pitchFamily="2" charset="0"/>
                <a:cs typeface="ADLaM Display" panose="020F0502020204030204" pitchFamily="2" charset="0"/>
              </a:rPr>
              <a:t>2000991</a:t>
            </a:r>
          </a:p>
          <a:p>
            <a:pPr>
              <a:spcAft>
                <a:spcPts val="600"/>
              </a:spcAft>
            </a:pPr>
            <a:endParaRPr lang="en-US" sz="3700" dirty="0">
              <a:solidFill>
                <a:schemeClr val="bg2"/>
              </a:solidFill>
            </a:endParaRPr>
          </a:p>
        </p:txBody>
      </p:sp>
      <p:sp>
        <p:nvSpPr>
          <p:cNvPr id="13" name="Date Placeholder 9">
            <a:extLst>
              <a:ext uri="{FF2B5EF4-FFF2-40B4-BE49-F238E27FC236}">
                <a16:creationId xmlns:a16="http://schemas.microsoft.com/office/drawing/2014/main" id="{E4B2DAA5-5BBE-1DB3-A97A-F8630EEA651F}"/>
              </a:ext>
            </a:extLst>
          </p:cNvPr>
          <p:cNvSpPr>
            <a:spLocks noGrp="1"/>
          </p:cNvSpPr>
          <p:nvPr>
            <p:ph type="dt" sz="half" idx="10"/>
          </p:nvPr>
        </p:nvSpPr>
        <p:spPr>
          <a:xfrm>
            <a:off x="196390" y="2034072"/>
            <a:ext cx="4700663" cy="970723"/>
          </a:xfrm>
        </p:spPr>
        <p:txBody>
          <a:bodyPr>
            <a:noAutofit/>
          </a:bodyPr>
          <a:lstStyle/>
          <a:p>
            <a:pPr>
              <a:spcAft>
                <a:spcPts val="600"/>
              </a:spcAft>
            </a:pPr>
            <a:r>
              <a:rPr lang="ar-EG" sz="1600" dirty="0">
                <a:solidFill>
                  <a:schemeClr val="bg1"/>
                </a:solidFill>
              </a:rPr>
              <a:t>-</a:t>
            </a:r>
            <a:r>
              <a:rPr lang="en-US" sz="1600" dirty="0">
                <a:solidFill>
                  <a:schemeClr val="bg1"/>
                </a:solidFill>
              </a:rPr>
              <a:t>Supervisor: Dr. Yasser </a:t>
            </a:r>
            <a:r>
              <a:rPr lang="en-US" sz="1600" dirty="0" err="1">
                <a:solidFill>
                  <a:schemeClr val="bg1"/>
                </a:solidFill>
              </a:rPr>
              <a:t>Abdelhamed</a:t>
            </a:r>
            <a:r>
              <a:rPr lang="en-US" sz="1600" dirty="0">
                <a:solidFill>
                  <a:schemeClr val="bg1"/>
                </a:solidFill>
              </a:rPr>
              <a:t>.</a:t>
            </a:r>
          </a:p>
          <a:p>
            <a:pPr>
              <a:spcAft>
                <a:spcPts val="600"/>
              </a:spcAft>
            </a:pPr>
            <a:r>
              <a:rPr lang="ar-EG" sz="1600" dirty="0">
                <a:solidFill>
                  <a:schemeClr val="bg1"/>
                </a:solidFill>
              </a:rPr>
              <a:t>-</a:t>
            </a:r>
            <a:r>
              <a:rPr lang="en-US" sz="1600" dirty="0">
                <a:solidFill>
                  <a:schemeClr val="bg1"/>
                </a:solidFill>
              </a:rPr>
              <a:t>Teaching Assistant: Eng. Rabie Ayman.</a:t>
            </a:r>
          </a:p>
        </p:txBody>
      </p:sp>
      <p:pic>
        <p:nvPicPr>
          <p:cNvPr id="4" name="Picture 3">
            <a:extLst>
              <a:ext uri="{FF2B5EF4-FFF2-40B4-BE49-F238E27FC236}">
                <a16:creationId xmlns:a16="http://schemas.microsoft.com/office/drawing/2014/main" id="{2E4D4C8A-74DB-5089-CC37-2C659D3EA0C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36" r="20231"/>
          <a:stretch/>
        </p:blipFill>
        <p:spPr>
          <a:xfrm>
            <a:off x="5096608" y="72874"/>
            <a:ext cx="7018782" cy="6711603"/>
          </a:xfrm>
          <a:custGeom>
            <a:avLst/>
            <a:gdLst/>
            <a:ahLst/>
            <a:cxnLst/>
            <a:rect l="l" t="t" r="r" b="b"/>
            <a:pathLst>
              <a:path w="7018782" h="6732093">
                <a:moveTo>
                  <a:pt x="697647" y="0"/>
                </a:moveTo>
                <a:lnTo>
                  <a:pt x="6321135" y="0"/>
                </a:lnTo>
                <a:cubicBezTo>
                  <a:pt x="6706435" y="0"/>
                  <a:pt x="7018782" y="312347"/>
                  <a:pt x="7018782" y="697647"/>
                </a:cubicBezTo>
                <a:lnTo>
                  <a:pt x="7018782" y="6034446"/>
                </a:lnTo>
                <a:cubicBezTo>
                  <a:pt x="7018782" y="6419746"/>
                  <a:pt x="6706435" y="6732093"/>
                  <a:pt x="6321135" y="6732093"/>
                </a:cubicBezTo>
                <a:lnTo>
                  <a:pt x="697647" y="6732093"/>
                </a:lnTo>
                <a:cubicBezTo>
                  <a:pt x="312347" y="6732093"/>
                  <a:pt x="0" y="6419746"/>
                  <a:pt x="0" y="6034446"/>
                </a:cubicBezTo>
                <a:lnTo>
                  <a:pt x="0" y="697647"/>
                </a:lnTo>
                <a:cubicBezTo>
                  <a:pt x="0" y="312347"/>
                  <a:pt x="312347" y="0"/>
                  <a:pt x="697647" y="0"/>
                </a:cubicBezTo>
                <a:close/>
              </a:path>
            </a:pathLst>
          </a:custGeom>
          <a:noFill/>
        </p:spPr>
      </p:pic>
      <p:sp>
        <p:nvSpPr>
          <p:cNvPr id="15" name="Footer Placeholder 10">
            <a:extLst>
              <a:ext uri="{FF2B5EF4-FFF2-40B4-BE49-F238E27FC236}">
                <a16:creationId xmlns:a16="http://schemas.microsoft.com/office/drawing/2014/main" id="{847BFFB4-DEEC-D1C6-999C-3BF28C3B0A8B}"/>
              </a:ext>
            </a:extLst>
          </p:cNvPr>
          <p:cNvSpPr>
            <a:spLocks noGrp="1"/>
          </p:cNvSpPr>
          <p:nvPr>
            <p:ph type="ftr" sz="quarter" idx="11"/>
          </p:nvPr>
        </p:nvSpPr>
        <p:spPr>
          <a:xfrm>
            <a:off x="7344016" y="6424761"/>
            <a:ext cx="4059936" cy="365125"/>
          </a:xfrm>
        </p:spPr>
        <p:txBody>
          <a:bodyPr>
            <a:normAutofit/>
          </a:bodyPr>
          <a:lstStyle/>
          <a:p>
            <a:pPr>
              <a:spcAft>
                <a:spcPts val="600"/>
              </a:spcAft>
            </a:pPr>
            <a:r>
              <a:rPr lang="en-US" b="1" dirty="0">
                <a:solidFill>
                  <a:srgbClr val="FFFFFF"/>
                </a:solidFill>
                <a:effectLst>
                  <a:outerShdw blurRad="38100" dist="38100" dir="2700000" algn="tl">
                    <a:srgbClr val="000000">
                      <a:alpha val="43137"/>
                    </a:srgbClr>
                  </a:outerShdw>
                </a:effectLst>
              </a:rPr>
              <a:t>Job Shop</a:t>
            </a:r>
          </a:p>
        </p:txBody>
      </p:sp>
      <p:sp>
        <p:nvSpPr>
          <p:cNvPr id="17" name="Slide Number Placeholder 11">
            <a:extLst>
              <a:ext uri="{FF2B5EF4-FFF2-40B4-BE49-F238E27FC236}">
                <a16:creationId xmlns:a16="http://schemas.microsoft.com/office/drawing/2014/main" id="{4FA1FCDC-F7CD-0778-54C2-85C5FBA8CD7A}"/>
              </a:ext>
            </a:extLst>
          </p:cNvPr>
          <p:cNvSpPr>
            <a:spLocks noGrp="1"/>
          </p:cNvSpPr>
          <p:nvPr>
            <p:ph type="sldNum" sz="quarter" idx="12"/>
          </p:nvPr>
        </p:nvSpPr>
        <p:spPr>
          <a:xfrm>
            <a:off x="11403951" y="6425816"/>
            <a:ext cx="429768" cy="365125"/>
          </a:xfrm>
        </p:spPr>
        <p:txBody>
          <a:bodyPr>
            <a:normAutofit/>
          </a:bodyPr>
          <a:lstStyle/>
          <a:p>
            <a:pPr>
              <a:spcAft>
                <a:spcPts val="600"/>
              </a:spcAft>
            </a:pPr>
            <a:fld id="{9E5C842C-DC10-4733-B3D1-CC1659509371}" type="slidenum">
              <a:rPr lang="en-US" b="1">
                <a:solidFill>
                  <a:srgbClr val="FFFFFF"/>
                </a:solidFill>
                <a:effectLst>
                  <a:outerShdw blurRad="38100" dist="38100" dir="2700000" algn="tl">
                    <a:srgbClr val="000000">
                      <a:alpha val="43137"/>
                    </a:srgbClr>
                  </a:outerShdw>
                </a:effectLst>
              </a:rPr>
              <a:pPr>
                <a:spcAft>
                  <a:spcPts val="600"/>
                </a:spcAft>
              </a:pPr>
              <a:t>1</a:t>
            </a:fld>
            <a:endParaRPr lang="en-US" b="1" dirty="0">
              <a:solidFill>
                <a:srgbClr val="FFFFFF"/>
              </a:solidFill>
              <a:effectLst>
                <a:outerShdw blurRad="38100" dist="38100" dir="2700000" algn="tl">
                  <a:srgbClr val="000000">
                    <a:alpha val="43137"/>
                  </a:srgbClr>
                </a:outerShdw>
              </a:effectLst>
            </a:endParaRPr>
          </a:p>
        </p:txBody>
      </p:sp>
      <p:pic>
        <p:nvPicPr>
          <p:cNvPr id="11" name="Picture 10" descr="A white circle with blue text&#10;&#10;Description automatically generated">
            <a:extLst>
              <a:ext uri="{FF2B5EF4-FFF2-40B4-BE49-F238E27FC236}">
                <a16:creationId xmlns:a16="http://schemas.microsoft.com/office/drawing/2014/main" id="{F6602F0C-474C-C504-FDB9-218EE95831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955" y="0"/>
            <a:ext cx="1507435" cy="1461053"/>
          </a:xfrm>
          <a:prstGeom prst="rect">
            <a:avLst/>
          </a:prstGeom>
        </p:spPr>
      </p:pic>
      <p:sp>
        <p:nvSpPr>
          <p:cNvPr id="2" name="TextBox 1">
            <a:extLst>
              <a:ext uri="{FF2B5EF4-FFF2-40B4-BE49-F238E27FC236}">
                <a16:creationId xmlns:a16="http://schemas.microsoft.com/office/drawing/2014/main" id="{B0012F57-F776-E6AA-5C32-1D0FA1D05E90}"/>
              </a:ext>
            </a:extLst>
          </p:cNvPr>
          <p:cNvSpPr txBox="1"/>
          <p:nvPr/>
        </p:nvSpPr>
        <p:spPr>
          <a:xfrm>
            <a:off x="0" y="75751"/>
            <a:ext cx="4243463" cy="1077218"/>
          </a:xfrm>
          <a:prstGeom prst="rect">
            <a:avLst/>
          </a:prstGeom>
          <a:noFill/>
        </p:spPr>
        <p:txBody>
          <a:bodyPr wrap="square" rtlCol="0">
            <a:spAutoFit/>
          </a:bodyPr>
          <a:lstStyle/>
          <a:p>
            <a:pPr>
              <a:spcAft>
                <a:spcPts val="600"/>
              </a:spcAft>
            </a:pPr>
            <a:r>
              <a:rPr lang="en-US" sz="1800" dirty="0">
                <a:solidFill>
                  <a:schemeClr val="bg1"/>
                </a:solidFill>
              </a:rPr>
              <a:t>Graduation project 2024</a:t>
            </a:r>
          </a:p>
          <a:p>
            <a:pPr>
              <a:spcAft>
                <a:spcPts val="600"/>
              </a:spcAft>
            </a:pPr>
            <a:r>
              <a:rPr lang="en-US" sz="1800" dirty="0">
                <a:solidFill>
                  <a:schemeClr val="bg1"/>
                </a:solidFill>
              </a:rPr>
              <a:t>EELU : Fayoum Center</a:t>
            </a:r>
          </a:p>
          <a:p>
            <a:endParaRPr lang="en-US" dirty="0"/>
          </a:p>
        </p:txBody>
      </p:sp>
      <p:sp>
        <p:nvSpPr>
          <p:cNvPr id="5" name="TextBox 4">
            <a:extLst>
              <a:ext uri="{FF2B5EF4-FFF2-40B4-BE49-F238E27FC236}">
                <a16:creationId xmlns:a16="http://schemas.microsoft.com/office/drawing/2014/main" id="{F8C21529-7A10-0E15-E99D-0D9037B4E185}"/>
              </a:ext>
            </a:extLst>
          </p:cNvPr>
          <p:cNvSpPr txBox="1"/>
          <p:nvPr/>
        </p:nvSpPr>
        <p:spPr>
          <a:xfrm>
            <a:off x="3622196" y="1901475"/>
            <a:ext cx="1595309" cy="369332"/>
          </a:xfrm>
          <a:prstGeom prst="rect">
            <a:avLst/>
          </a:prstGeom>
          <a:noFill/>
        </p:spPr>
        <p:txBody>
          <a:bodyPr wrap="none" rtlCol="0">
            <a:spAutoFit/>
          </a:bodyPr>
          <a:lstStyle/>
          <a:p>
            <a:r>
              <a:rPr lang="en-US" dirty="0">
                <a:solidFill>
                  <a:srgbClr val="0070C0"/>
                </a:solidFill>
              </a:rPr>
              <a:t>(JOB SHOP.)</a:t>
            </a:r>
          </a:p>
        </p:txBody>
      </p:sp>
    </p:spTree>
    <p:extLst>
      <p:ext uri="{BB962C8B-B14F-4D97-AF65-F5344CB8AC3E}">
        <p14:creationId xmlns:p14="http://schemas.microsoft.com/office/powerpoint/2010/main" val="3016148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9C2A7-110B-CE29-187A-DF78B831DAC6}"/>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490FF5D2-0A00-4003-802E-44A4CCFC0F81}"/>
              </a:ext>
            </a:extLst>
          </p:cNvPr>
          <p:cNvSpPr>
            <a:spLocks noGrp="1"/>
          </p:cNvSpPr>
          <p:nvPr>
            <p:ph type="ftr" sz="quarter" idx="11"/>
          </p:nvPr>
        </p:nvSpPr>
        <p:spPr>
          <a:xfrm>
            <a:off x="9525000" y="6424761"/>
            <a:ext cx="187895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A0EFDD81-9ECD-BA8E-39DC-F3058A4E3EAB}"/>
              </a:ext>
            </a:extLst>
          </p:cNvPr>
          <p:cNvSpPr>
            <a:spLocks noGrp="1"/>
          </p:cNvSpPr>
          <p:nvPr>
            <p:ph type="sldNum" sz="quarter" idx="12"/>
          </p:nvPr>
        </p:nvSpPr>
        <p:spPr/>
        <p:txBody>
          <a:bodyPr/>
          <a:lstStyle/>
          <a:p>
            <a:fld id="{6E91CC32-6A6B-4E2E-BBA1-6864F305DA26}" type="slidenum">
              <a:rPr lang="en-US" b="1" smtClean="0">
                <a:solidFill>
                  <a:srgbClr val="0070C0"/>
                </a:solidFill>
              </a:rPr>
              <a:t>10</a:t>
            </a:fld>
            <a:endParaRPr lang="en-US" b="1" dirty="0">
              <a:solidFill>
                <a:srgbClr val="0070C0"/>
              </a:solidFill>
            </a:endParaRPr>
          </a:p>
        </p:txBody>
      </p:sp>
      <p:sp>
        <p:nvSpPr>
          <p:cNvPr id="5" name="TextBox 4">
            <a:extLst>
              <a:ext uri="{FF2B5EF4-FFF2-40B4-BE49-F238E27FC236}">
                <a16:creationId xmlns:a16="http://schemas.microsoft.com/office/drawing/2014/main" id="{C8DBBC9C-B530-E70A-B71C-7BF2291EACB8}"/>
              </a:ext>
            </a:extLst>
          </p:cNvPr>
          <p:cNvSpPr txBox="1"/>
          <p:nvPr/>
        </p:nvSpPr>
        <p:spPr>
          <a:xfrm>
            <a:off x="104775" y="533400"/>
            <a:ext cx="4657725" cy="369332"/>
          </a:xfrm>
          <a:prstGeom prst="rect">
            <a:avLst/>
          </a:prstGeom>
          <a:noFill/>
        </p:spPr>
        <p:txBody>
          <a:bodyPr wrap="square" rtlCol="0">
            <a:spAutoFit/>
          </a:bodyPr>
          <a:lstStyle/>
          <a:p>
            <a:r>
              <a:rPr lang="en-US" b="1" dirty="0">
                <a:solidFill>
                  <a:srgbClr val="0070C0"/>
                </a:solidFill>
              </a:rPr>
              <a:t>-Section 2.1: </a:t>
            </a:r>
            <a:r>
              <a:rPr lang="en-US" dirty="0">
                <a:solidFill>
                  <a:srgbClr val="0070C0"/>
                </a:solidFill>
              </a:rPr>
              <a:t>System components cont.</a:t>
            </a:r>
          </a:p>
        </p:txBody>
      </p:sp>
      <p:sp>
        <p:nvSpPr>
          <p:cNvPr id="7" name="TextBox 6">
            <a:extLst>
              <a:ext uri="{FF2B5EF4-FFF2-40B4-BE49-F238E27FC236}">
                <a16:creationId xmlns:a16="http://schemas.microsoft.com/office/drawing/2014/main" id="{82B72A9D-C4B2-6916-EFEB-DE6A0327DC91}"/>
              </a:ext>
            </a:extLst>
          </p:cNvPr>
          <p:cNvSpPr txBox="1"/>
          <p:nvPr/>
        </p:nvSpPr>
        <p:spPr>
          <a:xfrm>
            <a:off x="238125" y="902732"/>
            <a:ext cx="11953875" cy="2308324"/>
          </a:xfrm>
          <a:prstGeom prst="rect">
            <a:avLst/>
          </a:prstGeom>
          <a:noFill/>
        </p:spPr>
        <p:txBody>
          <a:bodyPr wrap="square" rtlCol="0">
            <a:spAutoFit/>
          </a:bodyPr>
          <a:lstStyle/>
          <a:p>
            <a:r>
              <a:rPr lang="en-US" b="1" dirty="0">
                <a:solidFill>
                  <a:srgbClr val="0070C0"/>
                </a:solidFill>
              </a:rPr>
              <a:t>2. Business Logic Layer: </a:t>
            </a:r>
            <a:r>
              <a:rPr lang="en-US" sz="1400" b="1" dirty="0">
                <a:solidFill>
                  <a:schemeClr val="bg1"/>
                </a:solidFill>
              </a:rPr>
              <a:t>Cont.</a:t>
            </a:r>
          </a:p>
          <a:p>
            <a:pPr marL="742950" lvl="1" indent="-285750">
              <a:buFont typeface="Arial" panose="020B0604020202020204" pitchFamily="34" charset="0"/>
              <a:buChar char="•"/>
            </a:pPr>
            <a:r>
              <a:rPr lang="en-US" b="1" i="0" dirty="0">
                <a:solidFill>
                  <a:schemeClr val="bg1"/>
                </a:solidFill>
                <a:effectLst/>
                <a:latin typeface="Söhne"/>
              </a:rPr>
              <a:t>Feedback Processing Module:</a:t>
            </a:r>
          </a:p>
          <a:p>
            <a:pPr marL="742950" lvl="1" indent="-285750">
              <a:buFont typeface="Wingdings" panose="05000000000000000000" pitchFamily="2" charset="2"/>
              <a:buChar char="ü"/>
            </a:pPr>
            <a:r>
              <a:rPr lang="en-US" b="0" i="0" dirty="0">
                <a:solidFill>
                  <a:schemeClr val="bg1"/>
                </a:solidFill>
                <a:effectLst/>
                <a:latin typeface="Söhne"/>
              </a:rPr>
              <a:t>Gathers and processes user feedback on recommended jobs.</a:t>
            </a:r>
          </a:p>
          <a:p>
            <a:pPr marL="742950" lvl="1" indent="-285750">
              <a:buFont typeface="Wingdings" panose="05000000000000000000" pitchFamily="2" charset="2"/>
              <a:buChar char="ü"/>
            </a:pPr>
            <a:r>
              <a:rPr lang="en-US" b="0" i="0" dirty="0">
                <a:solidFill>
                  <a:schemeClr val="bg1"/>
                </a:solidFill>
                <a:effectLst/>
                <a:latin typeface="Söhne"/>
              </a:rPr>
              <a:t>Incorporates feedback into the recommendation algorithms for continuous improvement.</a:t>
            </a:r>
            <a:endParaRPr lang="en-US" b="1" i="0" dirty="0">
              <a:solidFill>
                <a:schemeClr val="bg1"/>
              </a:solidFill>
              <a:effectLst/>
              <a:latin typeface="Söhne"/>
            </a:endParaRPr>
          </a:p>
          <a:p>
            <a:pPr marL="742950" lvl="1" indent="-285750">
              <a:buFont typeface="Arial" panose="020B0604020202020204" pitchFamily="34" charset="0"/>
              <a:buChar char="•"/>
            </a:pPr>
            <a:r>
              <a:rPr lang="en-US" b="1" i="0" dirty="0">
                <a:solidFill>
                  <a:schemeClr val="bg1"/>
                </a:solidFill>
                <a:effectLst/>
                <a:latin typeface="Söhne"/>
              </a:rPr>
              <a:t>Notification Module:</a:t>
            </a:r>
            <a:endParaRPr lang="en-US" b="0" i="0" dirty="0">
              <a:solidFill>
                <a:schemeClr val="bg1"/>
              </a:solidFill>
              <a:effectLst/>
              <a:latin typeface="Söhne"/>
            </a:endParaRPr>
          </a:p>
          <a:p>
            <a:pPr marL="742950" lvl="1" indent="-285750">
              <a:buFont typeface="Wingdings" panose="05000000000000000000" pitchFamily="2" charset="2"/>
              <a:buChar char="ü"/>
            </a:pPr>
            <a:r>
              <a:rPr lang="en-US" b="0" i="0" dirty="0">
                <a:solidFill>
                  <a:schemeClr val="bg1"/>
                </a:solidFill>
                <a:effectLst/>
                <a:latin typeface="Söhne"/>
              </a:rPr>
              <a:t>Sends notifications to users regarding new job recommendations, application status, or other relevant updates.</a:t>
            </a:r>
          </a:p>
          <a:p>
            <a:pPr marL="742950" lvl="1" indent="-285750">
              <a:buFont typeface="Wingdings" panose="05000000000000000000" pitchFamily="2" charset="2"/>
              <a:buChar char="ü"/>
            </a:pPr>
            <a:r>
              <a:rPr lang="en-US" b="0" i="0" dirty="0">
                <a:solidFill>
                  <a:schemeClr val="bg1"/>
                </a:solidFill>
                <a:effectLst/>
                <a:latin typeface="Söhne"/>
              </a:rPr>
              <a:t>Enhances user engagement and keeps users informed.</a:t>
            </a:r>
          </a:p>
          <a:p>
            <a:pPr marL="742950" lvl="1" indent="-285750">
              <a:buFont typeface="Arial" panose="020B0604020202020204" pitchFamily="34" charset="0"/>
              <a:buChar char="•"/>
            </a:pPr>
            <a:endParaRPr lang="en-US" dirty="0">
              <a:solidFill>
                <a:schemeClr val="bg1"/>
              </a:solidFill>
            </a:endParaRPr>
          </a:p>
        </p:txBody>
      </p:sp>
      <p:sp>
        <p:nvSpPr>
          <p:cNvPr id="8" name="TextBox 7">
            <a:extLst>
              <a:ext uri="{FF2B5EF4-FFF2-40B4-BE49-F238E27FC236}">
                <a16:creationId xmlns:a16="http://schemas.microsoft.com/office/drawing/2014/main" id="{B8030C38-EF80-E7E0-941D-F07DE44520DF}"/>
              </a:ext>
            </a:extLst>
          </p:cNvPr>
          <p:cNvSpPr txBox="1"/>
          <p:nvPr/>
        </p:nvSpPr>
        <p:spPr>
          <a:xfrm>
            <a:off x="238124" y="2961748"/>
            <a:ext cx="11953875" cy="3693319"/>
          </a:xfrm>
          <a:prstGeom prst="rect">
            <a:avLst/>
          </a:prstGeom>
          <a:noFill/>
        </p:spPr>
        <p:txBody>
          <a:bodyPr wrap="square" rtlCol="0">
            <a:spAutoFit/>
          </a:bodyPr>
          <a:lstStyle/>
          <a:p>
            <a:r>
              <a:rPr lang="en-US" b="1" dirty="0">
                <a:solidFill>
                  <a:srgbClr val="0070C0"/>
                </a:solidFill>
              </a:rPr>
              <a:t>3. Data Layer:</a:t>
            </a:r>
            <a:endParaRPr lang="en-US" sz="1400" b="1" dirty="0">
              <a:solidFill>
                <a:schemeClr val="bg1"/>
              </a:solidFill>
            </a:endParaRPr>
          </a:p>
          <a:p>
            <a:pPr marL="742950" lvl="1" indent="-285750">
              <a:buFont typeface="Arial" panose="020B0604020202020204" pitchFamily="34" charset="0"/>
              <a:buChar char="•"/>
            </a:pPr>
            <a:r>
              <a:rPr lang="en-US" b="1" i="0" dirty="0">
                <a:solidFill>
                  <a:schemeClr val="bg1"/>
                </a:solidFill>
                <a:effectLst/>
                <a:latin typeface="Söhne"/>
              </a:rPr>
              <a:t>Database :</a:t>
            </a:r>
          </a:p>
          <a:p>
            <a:pPr marL="742950" lvl="1" indent="-285750">
              <a:buFont typeface="Wingdings" panose="05000000000000000000" pitchFamily="2" charset="2"/>
              <a:buChar char="ü"/>
            </a:pPr>
            <a:r>
              <a:rPr lang="en-US" b="0" i="0" dirty="0">
                <a:solidFill>
                  <a:schemeClr val="bg1"/>
                </a:solidFill>
                <a:effectLst/>
                <a:latin typeface="Söhne"/>
              </a:rPr>
              <a:t>The primary data store that manages structured information, including user profile, job listings, historical data, and feedback.</a:t>
            </a:r>
          </a:p>
          <a:p>
            <a:pPr marL="742950" lvl="1" indent="-285750">
              <a:buFont typeface="Wingdings" panose="05000000000000000000" pitchFamily="2" charset="2"/>
              <a:buChar char="ü"/>
            </a:pPr>
            <a:r>
              <a:rPr lang="en-US" b="0" i="0" dirty="0">
                <a:solidFill>
                  <a:schemeClr val="bg1"/>
                </a:solidFill>
                <a:effectLst/>
                <a:latin typeface="Söhne"/>
              </a:rPr>
              <a:t>Can be a relational database MySQL.</a:t>
            </a:r>
          </a:p>
          <a:p>
            <a:pPr marL="742950" lvl="1" indent="-285750">
              <a:buFont typeface="Arial" panose="020B0604020202020204" pitchFamily="34" charset="0"/>
              <a:buChar char="•"/>
            </a:pPr>
            <a:r>
              <a:rPr lang="en-US" b="1" i="0" dirty="0">
                <a:solidFill>
                  <a:schemeClr val="bg1"/>
                </a:solidFill>
                <a:effectLst/>
                <a:latin typeface="Söhne"/>
              </a:rPr>
              <a:t>Data Access Objects (DAOs):</a:t>
            </a:r>
            <a:endParaRPr lang="en-US" b="0" i="0" dirty="0">
              <a:solidFill>
                <a:schemeClr val="bg1"/>
              </a:solidFill>
              <a:effectLst/>
              <a:latin typeface="Söhne"/>
            </a:endParaRPr>
          </a:p>
          <a:p>
            <a:pPr marL="742950" lvl="1" indent="-285750">
              <a:buFont typeface="Wingdings" panose="05000000000000000000" pitchFamily="2" charset="2"/>
              <a:buChar char="ü"/>
            </a:pPr>
            <a:r>
              <a:rPr lang="en-US" b="0" i="0" dirty="0">
                <a:solidFill>
                  <a:schemeClr val="bg1"/>
                </a:solidFill>
                <a:effectLst/>
                <a:latin typeface="Söhne"/>
              </a:rPr>
              <a:t>Components responsible for interacting with the database and abstracting the data access logic.</a:t>
            </a:r>
          </a:p>
          <a:p>
            <a:pPr marL="742950" lvl="1" indent="-285750">
              <a:buFont typeface="Wingdings" panose="05000000000000000000" pitchFamily="2" charset="2"/>
              <a:buChar char="ü"/>
            </a:pPr>
            <a:r>
              <a:rPr lang="en-US" b="0" i="0" dirty="0">
                <a:solidFill>
                  <a:schemeClr val="bg1"/>
                </a:solidFill>
                <a:effectLst/>
                <a:latin typeface="Söhne"/>
              </a:rPr>
              <a:t>Retrieve and store data in response to requests from the business logic layer.</a:t>
            </a:r>
          </a:p>
          <a:p>
            <a:pPr marL="742950" lvl="1" indent="-285750">
              <a:buFont typeface="Arial" panose="020B0604020202020204" pitchFamily="34" charset="0"/>
              <a:buChar char="•"/>
            </a:pPr>
            <a:r>
              <a:rPr lang="en-US" b="1" i="0" dirty="0">
                <a:solidFill>
                  <a:schemeClr val="bg1"/>
                </a:solidFill>
                <a:effectLst/>
                <a:latin typeface="Söhne"/>
              </a:rPr>
              <a:t>External Data Sources Integration: (</a:t>
            </a:r>
            <a:r>
              <a:rPr lang="en-US" b="1" i="0" dirty="0">
                <a:solidFill>
                  <a:srgbClr val="00B050"/>
                </a:solidFill>
                <a:effectLst/>
                <a:latin typeface="Söhne"/>
              </a:rPr>
              <a:t>Future Work</a:t>
            </a:r>
            <a:r>
              <a:rPr lang="en-US" b="1" i="0" dirty="0">
                <a:solidFill>
                  <a:schemeClr val="bg1"/>
                </a:solidFill>
                <a:effectLst/>
                <a:latin typeface="Söhne"/>
              </a:rPr>
              <a:t>..)</a:t>
            </a:r>
            <a:endParaRPr lang="en-US" b="0" i="0" dirty="0">
              <a:solidFill>
                <a:schemeClr val="bg1"/>
              </a:solidFill>
              <a:effectLst/>
              <a:latin typeface="Söhne"/>
            </a:endParaRPr>
          </a:p>
          <a:p>
            <a:pPr marL="742950" lvl="1" indent="-285750">
              <a:buFont typeface="Wingdings" panose="05000000000000000000" pitchFamily="2" charset="2"/>
              <a:buChar char="ü"/>
            </a:pPr>
            <a:r>
              <a:rPr lang="en-US" b="0" i="0" dirty="0">
                <a:solidFill>
                  <a:schemeClr val="bg1"/>
                </a:solidFill>
                <a:effectLst/>
                <a:latin typeface="Söhne"/>
              </a:rPr>
              <a:t>Interfaces with external data sources, such as industry trends or job market data, to supplement the system's knowledge.</a:t>
            </a:r>
          </a:p>
          <a:p>
            <a:pPr marL="742950" lvl="1" indent="-285750">
              <a:buFont typeface="Arial" panose="020B0604020202020204" pitchFamily="34" charset="0"/>
              <a:buChar char="•"/>
            </a:pPr>
            <a:endParaRPr lang="en-US" b="0" i="0" dirty="0">
              <a:solidFill>
                <a:schemeClr val="bg1"/>
              </a:solidFill>
              <a:effectLst/>
              <a:latin typeface="Söhne"/>
            </a:endParaRPr>
          </a:p>
          <a:p>
            <a:pPr marL="742950" lvl="1"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874991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EADB4-8BF8-85C1-C007-6F03FE335628}"/>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940FFD4D-7D80-3046-355C-34237AFE41A0}"/>
              </a:ext>
            </a:extLst>
          </p:cNvPr>
          <p:cNvSpPr>
            <a:spLocks noGrp="1"/>
          </p:cNvSpPr>
          <p:nvPr>
            <p:ph type="ftr" sz="quarter" idx="11"/>
          </p:nvPr>
        </p:nvSpPr>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15C7B245-64B4-0AF8-F608-DE0CD8D55954}"/>
              </a:ext>
            </a:extLst>
          </p:cNvPr>
          <p:cNvSpPr>
            <a:spLocks noGrp="1"/>
          </p:cNvSpPr>
          <p:nvPr>
            <p:ph type="sldNum" sz="quarter" idx="12"/>
          </p:nvPr>
        </p:nvSpPr>
        <p:spPr/>
        <p:txBody>
          <a:bodyPr/>
          <a:lstStyle/>
          <a:p>
            <a:fld id="{6E91CC32-6A6B-4E2E-BBA1-6864F305DA26}" type="slidenum">
              <a:rPr lang="en-US" b="1" smtClean="0">
                <a:solidFill>
                  <a:srgbClr val="0070C0"/>
                </a:solidFill>
              </a:rPr>
              <a:t>11</a:t>
            </a:fld>
            <a:endParaRPr lang="en-US" b="1" dirty="0">
              <a:solidFill>
                <a:srgbClr val="0070C0"/>
              </a:solidFill>
            </a:endParaRPr>
          </a:p>
        </p:txBody>
      </p:sp>
      <p:sp>
        <p:nvSpPr>
          <p:cNvPr id="6" name="TextBox 5">
            <a:extLst>
              <a:ext uri="{FF2B5EF4-FFF2-40B4-BE49-F238E27FC236}">
                <a16:creationId xmlns:a16="http://schemas.microsoft.com/office/drawing/2014/main" id="{1CC0A153-83BB-9282-78F3-9ABBD9C1EE82}"/>
              </a:ext>
            </a:extLst>
          </p:cNvPr>
          <p:cNvSpPr txBox="1"/>
          <p:nvPr/>
        </p:nvSpPr>
        <p:spPr>
          <a:xfrm>
            <a:off x="-18169" y="1949887"/>
            <a:ext cx="12108180" cy="3416320"/>
          </a:xfrm>
          <a:prstGeom prst="rect">
            <a:avLst/>
          </a:prstGeom>
          <a:noFill/>
        </p:spPr>
        <p:txBody>
          <a:bodyPr wrap="square">
            <a:spAutoFit/>
          </a:bodyPr>
          <a:lstStyle/>
          <a:p>
            <a:pPr marL="742950" lvl="1" indent="-285750">
              <a:buFont typeface="Arial" panose="020B0604020202020204" pitchFamily="34" charset="0"/>
              <a:buChar char="•"/>
            </a:pPr>
            <a:r>
              <a:rPr lang="en-US" b="1" i="0" dirty="0">
                <a:solidFill>
                  <a:schemeClr val="bg1"/>
                </a:solidFill>
                <a:effectLst/>
                <a:latin typeface="Söhne"/>
              </a:rPr>
              <a:t>RESTful APIs:</a:t>
            </a:r>
            <a:endParaRPr lang="en-US" b="0" i="0" dirty="0">
              <a:solidFill>
                <a:schemeClr val="bg1"/>
              </a:solidFill>
              <a:effectLst/>
              <a:latin typeface="Söhne"/>
            </a:endParaRPr>
          </a:p>
          <a:p>
            <a:pPr marL="742950" lvl="1" indent="-285750">
              <a:buFont typeface="Wingdings" panose="05000000000000000000" pitchFamily="2" charset="2"/>
              <a:buChar char="ü"/>
            </a:pPr>
            <a:r>
              <a:rPr lang="en-US" b="0" i="0" dirty="0">
                <a:solidFill>
                  <a:schemeClr val="bg1"/>
                </a:solidFill>
                <a:effectLst/>
                <a:latin typeface="Söhne"/>
              </a:rPr>
              <a:t>Facilitate communication between the presentation layer and the business logic layer using standard HTTP methods.</a:t>
            </a:r>
          </a:p>
          <a:p>
            <a:pPr marL="742950" lvl="1" indent="-285750">
              <a:buFont typeface="Wingdings" panose="05000000000000000000" pitchFamily="2" charset="2"/>
              <a:buChar char="ü"/>
            </a:pPr>
            <a:r>
              <a:rPr lang="en-US" b="0" i="0" dirty="0">
                <a:solidFill>
                  <a:schemeClr val="bg1"/>
                </a:solidFill>
                <a:effectLst/>
                <a:latin typeface="Söhne"/>
              </a:rPr>
              <a:t>Allow for the exchange of information, including job search requests, feedback submissions, and recommendation responses.</a:t>
            </a:r>
          </a:p>
          <a:p>
            <a:pPr marL="742950" lvl="1" indent="-285750">
              <a:buFont typeface="Arial" panose="020B0604020202020204" pitchFamily="34" charset="0"/>
              <a:buChar char="•"/>
            </a:pPr>
            <a:r>
              <a:rPr lang="en-US" b="1" i="0" dirty="0">
                <a:solidFill>
                  <a:schemeClr val="bg1"/>
                </a:solidFill>
                <a:effectLst/>
                <a:latin typeface="Söhne"/>
              </a:rPr>
              <a:t>Message Queues:</a:t>
            </a:r>
            <a:endParaRPr lang="en-US" b="0" i="0" dirty="0">
              <a:solidFill>
                <a:schemeClr val="bg1"/>
              </a:solidFill>
              <a:effectLst/>
              <a:latin typeface="Söhne"/>
            </a:endParaRPr>
          </a:p>
          <a:p>
            <a:pPr marL="742950" lvl="1" indent="-285750">
              <a:buFont typeface="Wingdings" panose="05000000000000000000" pitchFamily="2" charset="2"/>
              <a:buChar char="ü"/>
            </a:pPr>
            <a:r>
              <a:rPr lang="en-US" b="0" i="0" dirty="0">
                <a:solidFill>
                  <a:schemeClr val="bg1"/>
                </a:solidFill>
                <a:effectLst/>
                <a:latin typeface="Söhne"/>
              </a:rPr>
              <a:t>Enable asynchronous communication between components, allowing for background processing of tasks like updating recommendation algorithms or handling large datasets.</a:t>
            </a:r>
          </a:p>
          <a:p>
            <a:pPr marL="742950" lvl="1" indent="-285750">
              <a:buFont typeface="Arial" panose="020B0604020202020204" pitchFamily="34" charset="0"/>
              <a:buChar char="•"/>
            </a:pPr>
            <a:r>
              <a:rPr lang="en-US" b="1" i="0" dirty="0">
                <a:solidFill>
                  <a:schemeClr val="bg1"/>
                </a:solidFill>
                <a:effectLst/>
                <a:latin typeface="Söhne"/>
              </a:rPr>
              <a:t>User Input Handler:</a:t>
            </a:r>
            <a:endParaRPr lang="en-US" b="0" i="0" dirty="0">
              <a:solidFill>
                <a:schemeClr val="bg1"/>
              </a:solidFill>
              <a:effectLst/>
              <a:latin typeface="Söhne"/>
            </a:endParaRPr>
          </a:p>
          <a:p>
            <a:pPr marL="742950" lvl="1" indent="-285750">
              <a:buFont typeface="Wingdings" panose="05000000000000000000" pitchFamily="2" charset="2"/>
              <a:buChar char="ü"/>
            </a:pPr>
            <a:r>
              <a:rPr lang="en-US" b="0" i="0" dirty="0">
                <a:solidFill>
                  <a:schemeClr val="bg1"/>
                </a:solidFill>
                <a:effectLst/>
                <a:latin typeface="Söhne"/>
              </a:rPr>
              <a:t>This component is responsible for receiving and processing user inputs from the UI. It translates user preferences, skills, experience, and other relevant information into a format that the recommendation engine can understand(for the recommendation page) and for the signup (creating profile with skills and other information needed for searching about job).</a:t>
            </a:r>
          </a:p>
        </p:txBody>
      </p:sp>
      <p:sp>
        <p:nvSpPr>
          <p:cNvPr id="8" name="TextBox 7">
            <a:extLst>
              <a:ext uri="{FF2B5EF4-FFF2-40B4-BE49-F238E27FC236}">
                <a16:creationId xmlns:a16="http://schemas.microsoft.com/office/drawing/2014/main" id="{1C6D962A-D8BB-42C9-1F28-3CA320227287}"/>
              </a:ext>
            </a:extLst>
          </p:cNvPr>
          <p:cNvSpPr txBox="1"/>
          <p:nvPr/>
        </p:nvSpPr>
        <p:spPr>
          <a:xfrm>
            <a:off x="238124" y="472559"/>
            <a:ext cx="11595595" cy="1477328"/>
          </a:xfrm>
          <a:prstGeom prst="rect">
            <a:avLst/>
          </a:prstGeom>
          <a:noFill/>
        </p:spPr>
        <p:txBody>
          <a:bodyPr wrap="square">
            <a:spAutoFit/>
          </a:bodyPr>
          <a:lstStyle/>
          <a:p>
            <a:pPr algn="l"/>
            <a:r>
              <a:rPr lang="en-US" b="1" i="0" dirty="0">
                <a:solidFill>
                  <a:srgbClr val="0070C0"/>
                </a:solidFill>
                <a:effectLst/>
                <a:latin typeface="Söhne"/>
              </a:rPr>
              <a:t>-Section 2.1:</a:t>
            </a:r>
            <a:r>
              <a:rPr lang="en-US" i="0" dirty="0">
                <a:solidFill>
                  <a:srgbClr val="0070C0"/>
                </a:solidFill>
                <a:effectLst/>
                <a:latin typeface="Söhne"/>
              </a:rPr>
              <a:t>System Components cont.</a:t>
            </a:r>
          </a:p>
          <a:p>
            <a:pPr algn="l"/>
            <a:r>
              <a:rPr lang="en-US" b="1" i="0" dirty="0">
                <a:solidFill>
                  <a:srgbClr val="0070C0"/>
                </a:solidFill>
                <a:effectLst/>
                <a:latin typeface="Söhne"/>
              </a:rPr>
              <a:t>4.Communication Components:</a:t>
            </a:r>
          </a:p>
          <a:p>
            <a:pPr algn="l"/>
            <a:r>
              <a:rPr lang="en-US" b="0" i="0" dirty="0">
                <a:solidFill>
                  <a:schemeClr val="bg1"/>
                </a:solidFill>
                <a:effectLst/>
                <a:latin typeface="Söhne"/>
              </a:rPr>
              <a:t>**Ensuring seamless communication between these components is crucial for the overall functionality and performance of a job recommendation system, providing users with accurate and relevant job suggestions based on their preferences and qualifications.</a:t>
            </a:r>
            <a:endParaRPr lang="en-US" b="1" i="0" dirty="0">
              <a:solidFill>
                <a:schemeClr val="bg1"/>
              </a:solidFill>
              <a:effectLst/>
              <a:latin typeface="Söhne"/>
            </a:endParaRPr>
          </a:p>
        </p:txBody>
      </p:sp>
    </p:spTree>
    <p:extLst>
      <p:ext uri="{BB962C8B-B14F-4D97-AF65-F5344CB8AC3E}">
        <p14:creationId xmlns:p14="http://schemas.microsoft.com/office/powerpoint/2010/main" val="140661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DBA20-106D-7ED8-2B5F-9171F14E7982}"/>
              </a:ext>
            </a:extLst>
          </p:cNvPr>
          <p:cNvSpPr>
            <a:spLocks noGrp="1"/>
          </p:cNvSpPr>
          <p:nvPr>
            <p:ph type="dt" sz="half" idx="10"/>
          </p:nvPr>
        </p:nvSpPr>
        <p:spPr/>
        <p:txBody>
          <a:bodyPr/>
          <a:lstStyle/>
          <a:p>
            <a:r>
              <a:rPr lang="en-US" b="1" dirty="0">
                <a:solidFill>
                  <a:srgbClr val="002060"/>
                </a:solidFill>
              </a:rPr>
              <a:t>Graduation Project 2024</a:t>
            </a:r>
          </a:p>
        </p:txBody>
      </p:sp>
      <p:sp>
        <p:nvSpPr>
          <p:cNvPr id="3" name="Footer Placeholder 2">
            <a:extLst>
              <a:ext uri="{FF2B5EF4-FFF2-40B4-BE49-F238E27FC236}">
                <a16:creationId xmlns:a16="http://schemas.microsoft.com/office/drawing/2014/main" id="{89C8235F-9E09-E5B7-757E-12ECED6DEE12}"/>
              </a:ext>
            </a:extLst>
          </p:cNvPr>
          <p:cNvSpPr>
            <a:spLocks noGrp="1"/>
          </p:cNvSpPr>
          <p:nvPr>
            <p:ph type="ftr" sz="quarter" idx="11"/>
          </p:nvPr>
        </p:nvSpPr>
        <p:spPr/>
        <p:txBody>
          <a:bodyPr/>
          <a:lstStyle/>
          <a:p>
            <a:r>
              <a:rPr lang="en-US" b="1" dirty="0">
                <a:solidFill>
                  <a:srgbClr val="002060"/>
                </a:solidFill>
              </a:rPr>
              <a:t>JOB SHOP</a:t>
            </a:r>
          </a:p>
        </p:txBody>
      </p:sp>
      <p:sp>
        <p:nvSpPr>
          <p:cNvPr id="4" name="Slide Number Placeholder 3">
            <a:extLst>
              <a:ext uri="{FF2B5EF4-FFF2-40B4-BE49-F238E27FC236}">
                <a16:creationId xmlns:a16="http://schemas.microsoft.com/office/drawing/2014/main" id="{EE64EB33-116B-1BC6-8CBF-88DD3F6AEEF5}"/>
              </a:ext>
            </a:extLst>
          </p:cNvPr>
          <p:cNvSpPr>
            <a:spLocks noGrp="1"/>
          </p:cNvSpPr>
          <p:nvPr>
            <p:ph type="sldNum" sz="quarter" idx="12"/>
          </p:nvPr>
        </p:nvSpPr>
        <p:spPr/>
        <p:txBody>
          <a:bodyPr/>
          <a:lstStyle/>
          <a:p>
            <a:fld id="{6E91CC32-6A6B-4E2E-BBA1-6864F305DA26}" type="slidenum">
              <a:rPr lang="en-US" b="1" smtClean="0">
                <a:solidFill>
                  <a:srgbClr val="002060"/>
                </a:solidFill>
              </a:rPr>
              <a:t>12</a:t>
            </a:fld>
            <a:endParaRPr lang="en-US" b="1" dirty="0">
              <a:solidFill>
                <a:srgbClr val="002060"/>
              </a:solidFill>
            </a:endParaRPr>
          </a:p>
        </p:txBody>
      </p:sp>
      <p:sp>
        <p:nvSpPr>
          <p:cNvPr id="6" name="TextBox 5">
            <a:extLst>
              <a:ext uri="{FF2B5EF4-FFF2-40B4-BE49-F238E27FC236}">
                <a16:creationId xmlns:a16="http://schemas.microsoft.com/office/drawing/2014/main" id="{4AB47DEA-186E-0D61-A330-25E4737A36DB}"/>
              </a:ext>
            </a:extLst>
          </p:cNvPr>
          <p:cNvSpPr txBox="1"/>
          <p:nvPr/>
        </p:nvSpPr>
        <p:spPr>
          <a:xfrm>
            <a:off x="0" y="1316797"/>
            <a:ext cx="12192000" cy="2862322"/>
          </a:xfrm>
          <a:prstGeom prst="rect">
            <a:avLst/>
          </a:prstGeom>
          <a:noFill/>
        </p:spPr>
        <p:txBody>
          <a:bodyPr wrap="square">
            <a:spAutoFit/>
          </a:bodyPr>
          <a:lstStyle/>
          <a:p>
            <a:pPr marL="742950" lvl="1" indent="-285750">
              <a:buFont typeface="Arial" panose="020B0604020202020204" pitchFamily="34" charset="0"/>
              <a:buChar char="•"/>
            </a:pPr>
            <a:r>
              <a:rPr lang="en-US" b="1" i="0" dirty="0">
                <a:solidFill>
                  <a:schemeClr val="bg1"/>
                </a:solidFill>
                <a:effectLst/>
                <a:latin typeface="Söhne"/>
              </a:rPr>
              <a:t>Recommendation Engine:</a:t>
            </a:r>
            <a:endParaRPr lang="en-US" b="0" i="0" dirty="0">
              <a:solidFill>
                <a:schemeClr val="bg1"/>
              </a:solidFill>
              <a:effectLst/>
              <a:latin typeface="Söhne"/>
            </a:endParaRPr>
          </a:p>
          <a:p>
            <a:pPr marL="742950" lvl="1" indent="-285750">
              <a:buFont typeface="Wingdings" panose="05000000000000000000" pitchFamily="2" charset="2"/>
              <a:buChar char="ü"/>
            </a:pPr>
            <a:r>
              <a:rPr lang="en-US" b="0" i="0" dirty="0">
                <a:solidFill>
                  <a:schemeClr val="bg1"/>
                </a:solidFill>
                <a:effectLst/>
                <a:latin typeface="Söhne"/>
              </a:rPr>
              <a:t>It uses algorithms and data analysis techniques to generate personalized job recommendations based on user input.</a:t>
            </a:r>
          </a:p>
          <a:p>
            <a:pPr marL="742950" lvl="1" indent="-285750">
              <a:buFont typeface="Wingdings" panose="05000000000000000000" pitchFamily="2" charset="2"/>
              <a:buChar char="ü"/>
            </a:pPr>
            <a:r>
              <a:rPr lang="en-US" b="0" i="0" dirty="0">
                <a:solidFill>
                  <a:schemeClr val="bg1"/>
                </a:solidFill>
                <a:effectLst/>
                <a:latin typeface="Söhne"/>
              </a:rPr>
              <a:t>Communication with the user input handler is essential for receiving user preferences and providing relevant recommendations.</a:t>
            </a:r>
            <a:endParaRPr lang="ar-EG" b="0" i="0" dirty="0">
              <a:solidFill>
                <a:schemeClr val="bg1"/>
              </a:solidFill>
              <a:effectLst/>
              <a:latin typeface="Söhne"/>
            </a:endParaRPr>
          </a:p>
          <a:p>
            <a:pPr marL="742950" lvl="1" indent="-285750">
              <a:buFont typeface="Arial" panose="020B0604020202020204" pitchFamily="34" charset="0"/>
              <a:buChar char="•"/>
            </a:pPr>
            <a:r>
              <a:rPr lang="en-US" b="1" i="0" dirty="0">
                <a:solidFill>
                  <a:schemeClr val="bg1"/>
                </a:solidFill>
                <a:effectLst/>
                <a:latin typeface="Söhne"/>
              </a:rPr>
              <a:t>Data Storage and Retrieval:</a:t>
            </a:r>
            <a:endParaRPr lang="en-US" b="0" i="0" dirty="0">
              <a:solidFill>
                <a:schemeClr val="bg1"/>
              </a:solidFill>
              <a:effectLst/>
              <a:latin typeface="Söhne"/>
            </a:endParaRPr>
          </a:p>
          <a:p>
            <a:pPr marL="742950" lvl="1" indent="-285750">
              <a:buFont typeface="Wingdings" panose="05000000000000000000" pitchFamily="2" charset="2"/>
              <a:buChar char="ü"/>
            </a:pPr>
            <a:r>
              <a:rPr lang="en-US" b="0" i="0" dirty="0">
                <a:solidFill>
                  <a:schemeClr val="bg1"/>
                </a:solidFill>
                <a:effectLst/>
                <a:latin typeface="Söhne"/>
              </a:rPr>
              <a:t>This component stores and retrieves user profiles, job listings, and historical data. Effective communication between the </a:t>
            </a:r>
            <a:r>
              <a:rPr lang="en-US" dirty="0">
                <a:solidFill>
                  <a:schemeClr val="bg1"/>
                </a:solidFill>
                <a:latin typeface="Söhne"/>
              </a:rPr>
              <a:t>system </a:t>
            </a:r>
            <a:r>
              <a:rPr lang="en-US" b="0" i="0" dirty="0">
                <a:solidFill>
                  <a:schemeClr val="bg1"/>
                </a:solidFill>
                <a:effectLst/>
                <a:latin typeface="Söhne"/>
              </a:rPr>
              <a:t>and the data storage/retrieval component is necessary for accessing and updating relevant information.</a:t>
            </a:r>
          </a:p>
          <a:p>
            <a:pPr marL="742950" lvl="1" indent="-285750">
              <a:buFont typeface="Arial" panose="020B0604020202020204" pitchFamily="34" charset="0"/>
              <a:buChar char="•"/>
            </a:pPr>
            <a:r>
              <a:rPr lang="en-US" b="1" i="0" dirty="0">
                <a:solidFill>
                  <a:schemeClr val="bg1"/>
                </a:solidFill>
                <a:effectLst/>
                <a:latin typeface="Söhne"/>
              </a:rPr>
              <a:t>Notification Service:</a:t>
            </a:r>
          </a:p>
          <a:p>
            <a:pPr marL="742950" lvl="1" indent="-285750">
              <a:buFont typeface="Wingdings" panose="05000000000000000000" pitchFamily="2" charset="2"/>
              <a:buChar char="ü"/>
            </a:pPr>
            <a:r>
              <a:rPr lang="en-US" b="0" i="0" dirty="0">
                <a:solidFill>
                  <a:schemeClr val="bg1"/>
                </a:solidFill>
                <a:effectLst/>
                <a:latin typeface="Söhne"/>
              </a:rPr>
              <a:t>communication with a notification service is necessary to inform users about (The acceptance for the application submitted for Job seeker, and </a:t>
            </a:r>
            <a:r>
              <a:rPr lang="en-US" dirty="0">
                <a:solidFill>
                  <a:schemeClr val="bg1"/>
                </a:solidFill>
                <a:latin typeface="Söhne"/>
              </a:rPr>
              <a:t>the applications submitted </a:t>
            </a:r>
            <a:r>
              <a:rPr lang="en-US" b="0" i="0" dirty="0">
                <a:solidFill>
                  <a:schemeClr val="bg1"/>
                </a:solidFill>
                <a:effectLst/>
                <a:latin typeface="Söhne"/>
              </a:rPr>
              <a:t>fo</a:t>
            </a:r>
            <a:r>
              <a:rPr lang="en-US" dirty="0">
                <a:solidFill>
                  <a:schemeClr val="bg1"/>
                </a:solidFill>
                <a:latin typeface="Söhne"/>
              </a:rPr>
              <a:t>r employer’s post</a:t>
            </a:r>
            <a:r>
              <a:rPr lang="en-US" b="0" i="0" dirty="0">
                <a:solidFill>
                  <a:schemeClr val="bg1"/>
                </a:solidFill>
                <a:effectLst/>
                <a:latin typeface="Söhne"/>
              </a:rPr>
              <a:t>).</a:t>
            </a:r>
          </a:p>
        </p:txBody>
      </p:sp>
      <p:sp>
        <p:nvSpPr>
          <p:cNvPr id="8" name="TextBox 7">
            <a:extLst>
              <a:ext uri="{FF2B5EF4-FFF2-40B4-BE49-F238E27FC236}">
                <a16:creationId xmlns:a16="http://schemas.microsoft.com/office/drawing/2014/main" id="{48244A8B-2B87-C6E7-304A-AA103E2ADFA6}"/>
              </a:ext>
            </a:extLst>
          </p:cNvPr>
          <p:cNvSpPr txBox="1"/>
          <p:nvPr/>
        </p:nvSpPr>
        <p:spPr>
          <a:xfrm>
            <a:off x="179140" y="669411"/>
            <a:ext cx="11833719" cy="646331"/>
          </a:xfrm>
          <a:prstGeom prst="rect">
            <a:avLst/>
          </a:prstGeom>
          <a:noFill/>
        </p:spPr>
        <p:txBody>
          <a:bodyPr wrap="square">
            <a:spAutoFit/>
          </a:bodyPr>
          <a:lstStyle/>
          <a:p>
            <a:pPr algn="l"/>
            <a:endParaRPr lang="en-US" i="0" dirty="0">
              <a:solidFill>
                <a:srgbClr val="0070C0"/>
              </a:solidFill>
              <a:effectLst/>
              <a:latin typeface="Söhne"/>
            </a:endParaRPr>
          </a:p>
          <a:p>
            <a:pPr algn="l"/>
            <a:r>
              <a:rPr lang="en-US" b="1" i="0" dirty="0">
                <a:solidFill>
                  <a:srgbClr val="0070C0"/>
                </a:solidFill>
                <a:effectLst/>
                <a:latin typeface="Söhne"/>
              </a:rPr>
              <a:t>4.Communication Components cont. :</a:t>
            </a:r>
          </a:p>
        </p:txBody>
      </p:sp>
    </p:spTree>
    <p:extLst>
      <p:ext uri="{BB962C8B-B14F-4D97-AF65-F5344CB8AC3E}">
        <p14:creationId xmlns:p14="http://schemas.microsoft.com/office/powerpoint/2010/main" val="3517784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B32E56-845A-82A4-311C-A9661D7EA2A4}"/>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281B01E2-5D77-CC3A-AD76-5A8BCE5DADB0}"/>
              </a:ext>
            </a:extLst>
          </p:cNvPr>
          <p:cNvSpPr>
            <a:spLocks noGrp="1"/>
          </p:cNvSpPr>
          <p:nvPr>
            <p:ph type="ftr" sz="quarter" idx="11"/>
          </p:nvPr>
        </p:nvSpPr>
        <p:spPr>
          <a:xfrm>
            <a:off x="10629900" y="6424761"/>
            <a:ext cx="77405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B4836C4C-52E8-4AFB-4D79-7ECC8E139C2B}"/>
              </a:ext>
            </a:extLst>
          </p:cNvPr>
          <p:cNvSpPr>
            <a:spLocks noGrp="1"/>
          </p:cNvSpPr>
          <p:nvPr>
            <p:ph type="sldNum" sz="quarter" idx="12"/>
          </p:nvPr>
        </p:nvSpPr>
        <p:spPr/>
        <p:txBody>
          <a:bodyPr/>
          <a:lstStyle/>
          <a:p>
            <a:fld id="{6E91CC32-6A6B-4E2E-BBA1-6864F305DA26}" type="slidenum">
              <a:rPr lang="en-US" b="1" smtClean="0">
                <a:solidFill>
                  <a:srgbClr val="0070C0"/>
                </a:solidFill>
              </a:rPr>
              <a:t>13</a:t>
            </a:fld>
            <a:endParaRPr lang="en-US" b="1" dirty="0">
              <a:solidFill>
                <a:srgbClr val="0070C0"/>
              </a:solidFill>
            </a:endParaRPr>
          </a:p>
        </p:txBody>
      </p:sp>
      <p:sp>
        <p:nvSpPr>
          <p:cNvPr id="5" name="TextBox 4">
            <a:extLst>
              <a:ext uri="{FF2B5EF4-FFF2-40B4-BE49-F238E27FC236}">
                <a16:creationId xmlns:a16="http://schemas.microsoft.com/office/drawing/2014/main" id="{EA70FCBA-19A3-222A-C415-C4A2A4B3A5A6}"/>
              </a:ext>
            </a:extLst>
          </p:cNvPr>
          <p:cNvSpPr txBox="1"/>
          <p:nvPr/>
        </p:nvSpPr>
        <p:spPr>
          <a:xfrm>
            <a:off x="340137" y="485775"/>
            <a:ext cx="2612613" cy="369332"/>
          </a:xfrm>
          <a:prstGeom prst="rect">
            <a:avLst/>
          </a:prstGeom>
          <a:noFill/>
        </p:spPr>
        <p:txBody>
          <a:bodyPr wrap="square" rtlCol="0">
            <a:spAutoFit/>
          </a:bodyPr>
          <a:lstStyle/>
          <a:p>
            <a:r>
              <a:rPr lang="en-US" b="1" dirty="0">
                <a:solidFill>
                  <a:srgbClr val="0070C0"/>
                </a:solidFill>
              </a:rPr>
              <a:t>-Section 2.2:</a:t>
            </a:r>
            <a:r>
              <a:rPr lang="en-US" dirty="0">
                <a:solidFill>
                  <a:srgbClr val="0070C0"/>
                </a:solidFill>
              </a:rPr>
              <a:t>Data flow</a:t>
            </a:r>
          </a:p>
        </p:txBody>
      </p:sp>
      <p:sp>
        <p:nvSpPr>
          <p:cNvPr id="6" name="TextBox 5">
            <a:extLst>
              <a:ext uri="{FF2B5EF4-FFF2-40B4-BE49-F238E27FC236}">
                <a16:creationId xmlns:a16="http://schemas.microsoft.com/office/drawing/2014/main" id="{5EDE5EFF-ED14-8410-23F6-5821EDC417C8}"/>
              </a:ext>
            </a:extLst>
          </p:cNvPr>
          <p:cNvSpPr txBox="1"/>
          <p:nvPr/>
        </p:nvSpPr>
        <p:spPr>
          <a:xfrm>
            <a:off x="340137" y="933450"/>
            <a:ext cx="9832563" cy="1754326"/>
          </a:xfrm>
          <a:prstGeom prst="rect">
            <a:avLst/>
          </a:prstGeom>
          <a:noFill/>
        </p:spPr>
        <p:txBody>
          <a:bodyPr wrap="square" rtlCol="0">
            <a:spAutoFit/>
          </a:bodyPr>
          <a:lstStyle/>
          <a:p>
            <a:pPr lvl="1"/>
            <a:r>
              <a:rPr lang="en-US" b="1" dirty="0">
                <a:solidFill>
                  <a:srgbClr val="0070C0"/>
                </a:solidFill>
              </a:rPr>
              <a:t>1.</a:t>
            </a:r>
            <a:r>
              <a:rPr lang="en-US" b="1" dirty="0">
                <a:solidFill>
                  <a:schemeClr val="bg1"/>
                </a:solidFill>
              </a:rPr>
              <a:t>   User Interaction:</a:t>
            </a:r>
          </a:p>
          <a:p>
            <a:pPr marL="742950" lvl="1" indent="-285750">
              <a:buFont typeface="Arial" panose="020B0604020202020204" pitchFamily="34" charset="0"/>
              <a:buChar char="•"/>
            </a:pPr>
            <a:r>
              <a:rPr lang="en-US" sz="1400" b="1" dirty="0">
                <a:solidFill>
                  <a:schemeClr val="bg1"/>
                </a:solidFill>
              </a:rPr>
              <a:t>Input:</a:t>
            </a:r>
          </a:p>
          <a:p>
            <a:pPr marL="742950" lvl="1" indent="-285750">
              <a:buFont typeface="Wingdings" panose="05000000000000000000" pitchFamily="2" charset="2"/>
              <a:buChar char="ü"/>
            </a:pPr>
            <a:r>
              <a:rPr lang="en-US" dirty="0">
                <a:solidFill>
                  <a:schemeClr val="bg1"/>
                </a:solidFill>
              </a:rPr>
              <a:t>Users interact with the system through the presentation layer, submitting requests, and providing input.</a:t>
            </a:r>
          </a:p>
          <a:p>
            <a:pPr marL="742950" lvl="1" indent="-285750">
              <a:buFont typeface="Wingdings" panose="05000000000000000000" pitchFamily="2" charset="2"/>
              <a:buChar char="ü"/>
            </a:pPr>
            <a:r>
              <a:rPr lang="en-US" dirty="0">
                <a:solidFill>
                  <a:schemeClr val="bg1"/>
                </a:solidFill>
              </a:rPr>
              <a:t>Input can include user registrations, profile updates, job searches, and feedback on recommended jobs.</a:t>
            </a:r>
          </a:p>
        </p:txBody>
      </p:sp>
      <p:sp>
        <p:nvSpPr>
          <p:cNvPr id="7" name="TextBox 6">
            <a:extLst>
              <a:ext uri="{FF2B5EF4-FFF2-40B4-BE49-F238E27FC236}">
                <a16:creationId xmlns:a16="http://schemas.microsoft.com/office/drawing/2014/main" id="{F8A7A1BB-7649-C21C-A106-F4D64D78B528}"/>
              </a:ext>
            </a:extLst>
          </p:cNvPr>
          <p:cNvSpPr txBox="1"/>
          <p:nvPr/>
        </p:nvSpPr>
        <p:spPr>
          <a:xfrm>
            <a:off x="340137" y="2687776"/>
            <a:ext cx="9832563" cy="1661993"/>
          </a:xfrm>
          <a:prstGeom prst="rect">
            <a:avLst/>
          </a:prstGeom>
          <a:noFill/>
        </p:spPr>
        <p:txBody>
          <a:bodyPr wrap="square" rtlCol="0">
            <a:spAutoFit/>
          </a:bodyPr>
          <a:lstStyle/>
          <a:p>
            <a:pPr lvl="1"/>
            <a:r>
              <a:rPr lang="en-US" b="1" dirty="0">
                <a:solidFill>
                  <a:srgbClr val="0070C0"/>
                </a:solidFill>
              </a:rPr>
              <a:t>2.   </a:t>
            </a:r>
            <a:r>
              <a:rPr lang="en-US" b="1" dirty="0">
                <a:solidFill>
                  <a:schemeClr val="bg1"/>
                </a:solidFill>
              </a:rPr>
              <a:t>User Interaction:</a:t>
            </a:r>
          </a:p>
          <a:p>
            <a:pPr marL="742950" lvl="1" indent="-285750">
              <a:buFont typeface="Arial" panose="020B0604020202020204" pitchFamily="34" charset="0"/>
              <a:buChar char="•"/>
            </a:pPr>
            <a:r>
              <a:rPr lang="en-US" sz="1400" b="1" dirty="0">
                <a:solidFill>
                  <a:schemeClr val="bg1"/>
                </a:solidFill>
              </a:rPr>
              <a:t>Responsibilities:</a:t>
            </a:r>
          </a:p>
          <a:p>
            <a:pPr marL="742950" lvl="1" indent="-285750">
              <a:buFont typeface="Wingdings" panose="05000000000000000000" pitchFamily="2" charset="2"/>
              <a:buChar char="ü"/>
            </a:pPr>
            <a:r>
              <a:rPr lang="en-US" dirty="0">
                <a:solidFill>
                  <a:schemeClr val="bg1"/>
                </a:solidFill>
              </a:rPr>
              <a:t>Receives user input and presents information to the user.</a:t>
            </a:r>
          </a:p>
          <a:p>
            <a:pPr marL="742950" lvl="1" indent="-285750">
              <a:buFont typeface="Wingdings" panose="05000000000000000000" pitchFamily="2" charset="2"/>
              <a:buChar char="ü"/>
            </a:pPr>
            <a:r>
              <a:rPr lang="en-US" dirty="0">
                <a:solidFill>
                  <a:schemeClr val="bg1"/>
                </a:solidFill>
              </a:rPr>
              <a:t>Translates user actions into requests processed by the business logic layer.</a:t>
            </a:r>
          </a:p>
          <a:p>
            <a:pPr marL="742950" lvl="1" indent="-285750">
              <a:buFont typeface="Arial" panose="020B0604020202020204" pitchFamily="34" charset="0"/>
              <a:buChar char="•"/>
            </a:pPr>
            <a:r>
              <a:rPr lang="en-US" sz="1400" b="1" dirty="0">
                <a:solidFill>
                  <a:schemeClr val="bg1"/>
                </a:solidFill>
              </a:rPr>
              <a:t>Data Flow:</a:t>
            </a:r>
          </a:p>
          <a:p>
            <a:pPr marL="742950" lvl="1" indent="-285750">
              <a:buFont typeface="Wingdings" panose="05000000000000000000" pitchFamily="2" charset="2"/>
              <a:buChar char="ü"/>
            </a:pPr>
            <a:r>
              <a:rPr lang="en-US" dirty="0">
                <a:solidFill>
                  <a:schemeClr val="bg1"/>
                </a:solidFill>
              </a:rPr>
              <a:t>Transmits user requests, queries, and feedback to the business logic layer.</a:t>
            </a:r>
          </a:p>
        </p:txBody>
      </p:sp>
      <p:sp>
        <p:nvSpPr>
          <p:cNvPr id="8" name="TextBox 7">
            <a:extLst>
              <a:ext uri="{FF2B5EF4-FFF2-40B4-BE49-F238E27FC236}">
                <a16:creationId xmlns:a16="http://schemas.microsoft.com/office/drawing/2014/main" id="{E0EE401B-E79A-A651-09AB-796699F7E08C}"/>
              </a:ext>
            </a:extLst>
          </p:cNvPr>
          <p:cNvSpPr txBox="1"/>
          <p:nvPr/>
        </p:nvSpPr>
        <p:spPr>
          <a:xfrm>
            <a:off x="340137" y="4296488"/>
            <a:ext cx="11851863" cy="2616101"/>
          </a:xfrm>
          <a:prstGeom prst="rect">
            <a:avLst/>
          </a:prstGeom>
          <a:noFill/>
        </p:spPr>
        <p:txBody>
          <a:bodyPr wrap="square" rtlCol="0">
            <a:spAutoFit/>
          </a:bodyPr>
          <a:lstStyle/>
          <a:p>
            <a:pPr lvl="1"/>
            <a:r>
              <a:rPr lang="en-US" b="1" dirty="0">
                <a:solidFill>
                  <a:srgbClr val="0070C0"/>
                </a:solidFill>
              </a:rPr>
              <a:t>3.</a:t>
            </a:r>
            <a:r>
              <a:rPr lang="en-US" b="1" dirty="0">
                <a:solidFill>
                  <a:schemeClr val="bg1"/>
                </a:solidFill>
              </a:rPr>
              <a:t>   Business Logic Layer:</a:t>
            </a:r>
          </a:p>
          <a:p>
            <a:pPr marL="742950" lvl="1" indent="-285750">
              <a:buFont typeface="Arial" panose="020B0604020202020204" pitchFamily="34" charset="0"/>
              <a:buChar char="•"/>
            </a:pPr>
            <a:r>
              <a:rPr lang="en-US" sz="1400" b="1" dirty="0">
                <a:solidFill>
                  <a:schemeClr val="bg1"/>
                </a:solidFill>
              </a:rPr>
              <a:t>Responsibilities:</a:t>
            </a:r>
          </a:p>
          <a:p>
            <a:pPr marL="742950" lvl="1" indent="-285750">
              <a:buFont typeface="Wingdings" panose="05000000000000000000" pitchFamily="2" charset="2"/>
              <a:buChar char="ü"/>
            </a:pPr>
            <a:r>
              <a:rPr lang="en-US" dirty="0">
                <a:solidFill>
                  <a:schemeClr val="bg1"/>
                </a:solidFill>
              </a:rPr>
              <a:t>Processes user requests, executes business rules, and orchestrates the flow of data.</a:t>
            </a:r>
          </a:p>
          <a:p>
            <a:pPr marL="742950" lvl="1" indent="-285750">
              <a:buFont typeface="Wingdings" panose="05000000000000000000" pitchFamily="2" charset="2"/>
              <a:buChar char="ü"/>
            </a:pPr>
            <a:r>
              <a:rPr lang="en-US" dirty="0">
                <a:solidFill>
                  <a:schemeClr val="bg1"/>
                </a:solidFill>
              </a:rPr>
              <a:t>Coordinates interactions between the presentation layer and the data layer.</a:t>
            </a:r>
          </a:p>
          <a:p>
            <a:pPr marL="742950" lvl="1" indent="-285750">
              <a:buFont typeface="Arial" panose="020B0604020202020204" pitchFamily="34" charset="0"/>
              <a:buChar char="•"/>
            </a:pPr>
            <a:r>
              <a:rPr lang="en-US" sz="1400" b="1" dirty="0">
                <a:solidFill>
                  <a:schemeClr val="bg1"/>
                </a:solidFill>
              </a:rPr>
              <a:t>Data Flow:</a:t>
            </a:r>
          </a:p>
          <a:p>
            <a:pPr marL="742950" lvl="1" indent="-285750">
              <a:buFont typeface="Wingdings" panose="05000000000000000000" pitchFamily="2" charset="2"/>
              <a:buChar char="ü"/>
            </a:pPr>
            <a:r>
              <a:rPr lang="en-US" dirty="0">
                <a:solidFill>
                  <a:schemeClr val="bg1"/>
                </a:solidFill>
              </a:rPr>
              <a:t>Communicates with the data layer to retrieve user profiles, job listings, and other relevant data.</a:t>
            </a:r>
          </a:p>
          <a:p>
            <a:pPr marL="742950" lvl="1" indent="-285750">
              <a:buFont typeface="Wingdings" panose="05000000000000000000" pitchFamily="2" charset="2"/>
              <a:buChar char="ü"/>
            </a:pPr>
            <a:r>
              <a:rPr lang="en-US" dirty="0">
                <a:solidFill>
                  <a:schemeClr val="bg1"/>
                </a:solidFill>
              </a:rPr>
              <a:t>Utilizes algorithms to generate personalized job recommendations based on user profiles and </a:t>
            </a:r>
            <a:r>
              <a:rPr lang="en-US" sz="1400" dirty="0">
                <a:solidFill>
                  <a:schemeClr val="bg1"/>
                </a:solidFill>
              </a:rPr>
              <a:t>preferences.</a:t>
            </a:r>
          </a:p>
          <a:p>
            <a:pPr marL="742950" lvl="1" indent="-285750">
              <a:buFont typeface="Wingdings" panose="05000000000000000000" pitchFamily="2" charset="2"/>
              <a:buChar char="ü"/>
            </a:pPr>
            <a:r>
              <a:rPr lang="en-US" sz="1400" dirty="0">
                <a:solidFill>
                  <a:schemeClr val="bg1"/>
                </a:solidFill>
              </a:rPr>
              <a:t>Processes user feedback to refine the recommendation algorithms over time.</a:t>
            </a:r>
            <a:endParaRPr lang="en-US" dirty="0">
              <a:solidFill>
                <a:schemeClr val="bg1"/>
              </a:solidFill>
            </a:endParaRPr>
          </a:p>
          <a:p>
            <a:pPr marL="742950" lvl="1" indent="-285750">
              <a:buFont typeface="Wingdings" panose="05000000000000000000" pitchFamily="2" charset="2"/>
              <a:buChar char="ü"/>
            </a:pPr>
            <a:r>
              <a:rPr lang="en-US" dirty="0">
                <a:solidFill>
                  <a:schemeClr val="bg1"/>
                </a:solidFill>
              </a:rPr>
              <a:t>Sends job recommendations and other relevant information back to the presentation layer.</a:t>
            </a:r>
          </a:p>
        </p:txBody>
      </p:sp>
    </p:spTree>
    <p:extLst>
      <p:ext uri="{BB962C8B-B14F-4D97-AF65-F5344CB8AC3E}">
        <p14:creationId xmlns:p14="http://schemas.microsoft.com/office/powerpoint/2010/main" val="3996078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B32E56-845A-82A4-311C-A9661D7EA2A4}"/>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281B01E2-5D77-CC3A-AD76-5A8BCE5DADB0}"/>
              </a:ext>
            </a:extLst>
          </p:cNvPr>
          <p:cNvSpPr>
            <a:spLocks noGrp="1"/>
          </p:cNvSpPr>
          <p:nvPr>
            <p:ph type="ftr" sz="quarter" idx="11"/>
          </p:nvPr>
        </p:nvSpPr>
        <p:spPr>
          <a:xfrm>
            <a:off x="10629900" y="6424761"/>
            <a:ext cx="77405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B4836C4C-52E8-4AFB-4D79-7ECC8E139C2B}"/>
              </a:ext>
            </a:extLst>
          </p:cNvPr>
          <p:cNvSpPr>
            <a:spLocks noGrp="1"/>
          </p:cNvSpPr>
          <p:nvPr>
            <p:ph type="sldNum" sz="quarter" idx="12"/>
          </p:nvPr>
        </p:nvSpPr>
        <p:spPr/>
        <p:txBody>
          <a:bodyPr/>
          <a:lstStyle/>
          <a:p>
            <a:fld id="{6E91CC32-6A6B-4E2E-BBA1-6864F305DA26}" type="slidenum">
              <a:rPr lang="en-US" b="1" smtClean="0">
                <a:solidFill>
                  <a:srgbClr val="0070C0"/>
                </a:solidFill>
              </a:rPr>
              <a:t>14</a:t>
            </a:fld>
            <a:endParaRPr lang="en-US" b="1" dirty="0">
              <a:solidFill>
                <a:srgbClr val="0070C0"/>
              </a:solidFill>
            </a:endParaRPr>
          </a:p>
        </p:txBody>
      </p:sp>
      <p:sp>
        <p:nvSpPr>
          <p:cNvPr id="5" name="TextBox 4">
            <a:extLst>
              <a:ext uri="{FF2B5EF4-FFF2-40B4-BE49-F238E27FC236}">
                <a16:creationId xmlns:a16="http://schemas.microsoft.com/office/drawing/2014/main" id="{EA70FCBA-19A3-222A-C415-C4A2A4B3A5A6}"/>
              </a:ext>
            </a:extLst>
          </p:cNvPr>
          <p:cNvSpPr txBox="1"/>
          <p:nvPr/>
        </p:nvSpPr>
        <p:spPr>
          <a:xfrm>
            <a:off x="340137" y="485775"/>
            <a:ext cx="3555588" cy="369332"/>
          </a:xfrm>
          <a:prstGeom prst="rect">
            <a:avLst/>
          </a:prstGeom>
          <a:noFill/>
        </p:spPr>
        <p:txBody>
          <a:bodyPr wrap="square" rtlCol="0">
            <a:spAutoFit/>
          </a:bodyPr>
          <a:lstStyle/>
          <a:p>
            <a:r>
              <a:rPr lang="en-US" b="1" dirty="0">
                <a:solidFill>
                  <a:srgbClr val="0070C0"/>
                </a:solidFill>
              </a:rPr>
              <a:t>-Section 2.2:</a:t>
            </a:r>
            <a:r>
              <a:rPr lang="en-US" dirty="0">
                <a:solidFill>
                  <a:srgbClr val="0070C0"/>
                </a:solidFill>
              </a:rPr>
              <a:t>Data flow Cont.</a:t>
            </a:r>
          </a:p>
        </p:txBody>
      </p:sp>
      <p:sp>
        <p:nvSpPr>
          <p:cNvPr id="6" name="TextBox 5">
            <a:extLst>
              <a:ext uri="{FF2B5EF4-FFF2-40B4-BE49-F238E27FC236}">
                <a16:creationId xmlns:a16="http://schemas.microsoft.com/office/drawing/2014/main" id="{5EDE5EFF-ED14-8410-23F6-5821EDC417C8}"/>
              </a:ext>
            </a:extLst>
          </p:cNvPr>
          <p:cNvSpPr txBox="1"/>
          <p:nvPr/>
        </p:nvSpPr>
        <p:spPr>
          <a:xfrm>
            <a:off x="340137" y="933450"/>
            <a:ext cx="11851863" cy="1877437"/>
          </a:xfrm>
          <a:prstGeom prst="rect">
            <a:avLst/>
          </a:prstGeom>
          <a:noFill/>
        </p:spPr>
        <p:txBody>
          <a:bodyPr wrap="square" rtlCol="0">
            <a:spAutoFit/>
          </a:bodyPr>
          <a:lstStyle/>
          <a:p>
            <a:pPr lvl="1"/>
            <a:r>
              <a:rPr lang="en-US" b="1" dirty="0">
                <a:solidFill>
                  <a:srgbClr val="0070C0"/>
                </a:solidFill>
              </a:rPr>
              <a:t>4.</a:t>
            </a:r>
            <a:r>
              <a:rPr lang="en-US" b="1" dirty="0">
                <a:solidFill>
                  <a:schemeClr val="bg1"/>
                </a:solidFill>
              </a:rPr>
              <a:t> Data Layer:</a:t>
            </a:r>
          </a:p>
          <a:p>
            <a:pPr marL="742950" lvl="1" indent="-285750">
              <a:buFont typeface="Arial" panose="020B0604020202020204" pitchFamily="34" charset="0"/>
              <a:buChar char="•"/>
            </a:pPr>
            <a:r>
              <a:rPr lang="en-US" sz="1400" b="1" dirty="0">
                <a:solidFill>
                  <a:schemeClr val="bg1"/>
                </a:solidFill>
              </a:rPr>
              <a:t>Responsibilities:</a:t>
            </a:r>
          </a:p>
          <a:p>
            <a:pPr marL="742950" lvl="1" indent="-285750">
              <a:buFont typeface="Wingdings" panose="05000000000000000000" pitchFamily="2" charset="2"/>
              <a:buChar char="ü"/>
            </a:pPr>
            <a:r>
              <a:rPr lang="en-US" sz="1400" dirty="0">
                <a:solidFill>
                  <a:schemeClr val="bg1"/>
                </a:solidFill>
              </a:rPr>
              <a:t>Manages the storage and retrieval of data used by the system.</a:t>
            </a:r>
          </a:p>
          <a:p>
            <a:pPr marL="742950" lvl="1" indent="-285750">
              <a:buFont typeface="Wingdings" panose="05000000000000000000" pitchFamily="2" charset="2"/>
              <a:buChar char="ü"/>
            </a:pPr>
            <a:r>
              <a:rPr lang="en-US" sz="1400" dirty="0">
                <a:solidFill>
                  <a:schemeClr val="bg1"/>
                </a:solidFill>
              </a:rPr>
              <a:t>Stores user profiles, job listings, historical data, and other relevant information.</a:t>
            </a:r>
          </a:p>
          <a:p>
            <a:pPr marL="742950" lvl="1" indent="-285750">
              <a:buFont typeface="Arial" panose="020B0604020202020204" pitchFamily="34" charset="0"/>
              <a:buChar char="•"/>
            </a:pPr>
            <a:r>
              <a:rPr lang="en-US" sz="1400" b="1" dirty="0">
                <a:solidFill>
                  <a:schemeClr val="bg1"/>
                </a:solidFill>
              </a:rPr>
              <a:t>Data flow:</a:t>
            </a:r>
          </a:p>
          <a:p>
            <a:pPr marL="742950" lvl="1" indent="-285750">
              <a:buFont typeface="Wingdings" panose="05000000000000000000" pitchFamily="2" charset="2"/>
              <a:buChar char="ü"/>
            </a:pPr>
            <a:r>
              <a:rPr lang="en-US" sz="1400" dirty="0">
                <a:solidFill>
                  <a:schemeClr val="bg1"/>
                </a:solidFill>
              </a:rPr>
              <a:t>Stores and retrieves user profiles, including skills, experience, and preferences.</a:t>
            </a:r>
          </a:p>
          <a:p>
            <a:pPr marL="742950" lvl="1" indent="-285750">
              <a:buFont typeface="Wingdings" panose="05000000000000000000" pitchFamily="2" charset="2"/>
              <a:buChar char="ü"/>
            </a:pPr>
            <a:r>
              <a:rPr lang="en-US" sz="1400" dirty="0">
                <a:solidFill>
                  <a:schemeClr val="bg1"/>
                </a:solidFill>
              </a:rPr>
              <a:t>Manages job listings, storing information about available positions, company details, and job requirements.</a:t>
            </a:r>
          </a:p>
          <a:p>
            <a:pPr marL="742950" lvl="1" indent="-285750">
              <a:buFont typeface="Wingdings" panose="05000000000000000000" pitchFamily="2" charset="2"/>
              <a:buChar char="ü"/>
            </a:pPr>
            <a:r>
              <a:rPr lang="en-US" sz="1400" dirty="0">
                <a:solidFill>
                  <a:schemeClr val="bg1"/>
                </a:solidFill>
              </a:rPr>
              <a:t>Records user feedback and engagement data for analysis.</a:t>
            </a:r>
          </a:p>
        </p:txBody>
      </p:sp>
      <p:sp>
        <p:nvSpPr>
          <p:cNvPr id="7" name="TextBox 6">
            <a:extLst>
              <a:ext uri="{FF2B5EF4-FFF2-40B4-BE49-F238E27FC236}">
                <a16:creationId xmlns:a16="http://schemas.microsoft.com/office/drawing/2014/main" id="{F8A7A1BB-7649-C21C-A106-F4D64D78B528}"/>
              </a:ext>
            </a:extLst>
          </p:cNvPr>
          <p:cNvSpPr txBox="1"/>
          <p:nvPr/>
        </p:nvSpPr>
        <p:spPr>
          <a:xfrm>
            <a:off x="340137" y="2722691"/>
            <a:ext cx="11766138" cy="2739211"/>
          </a:xfrm>
          <a:prstGeom prst="rect">
            <a:avLst/>
          </a:prstGeom>
          <a:noFill/>
        </p:spPr>
        <p:txBody>
          <a:bodyPr wrap="square" rtlCol="0">
            <a:spAutoFit/>
          </a:bodyPr>
          <a:lstStyle/>
          <a:p>
            <a:pPr lvl="1"/>
            <a:r>
              <a:rPr lang="en-US" b="1" dirty="0">
                <a:solidFill>
                  <a:srgbClr val="0070C0"/>
                </a:solidFill>
              </a:rPr>
              <a:t>5. </a:t>
            </a:r>
            <a:r>
              <a:rPr lang="en-US" b="1" dirty="0">
                <a:solidFill>
                  <a:schemeClr val="bg1"/>
                </a:solidFill>
              </a:rPr>
              <a:t>Job Matching and Recommendation:</a:t>
            </a:r>
          </a:p>
          <a:p>
            <a:pPr marL="742950" lvl="1" indent="-285750">
              <a:buFont typeface="Arial" panose="020B0604020202020204" pitchFamily="34" charset="0"/>
              <a:buChar char="•"/>
            </a:pPr>
            <a:r>
              <a:rPr lang="en-US" sz="1400" b="1" dirty="0">
                <a:solidFill>
                  <a:schemeClr val="bg1"/>
                </a:solidFill>
              </a:rPr>
              <a:t>Responsibilities:</a:t>
            </a:r>
          </a:p>
          <a:p>
            <a:pPr marL="742950" lvl="1" indent="-285750">
              <a:buFont typeface="Wingdings" panose="05000000000000000000" pitchFamily="2" charset="2"/>
              <a:buChar char="ü"/>
            </a:pPr>
            <a:r>
              <a:rPr lang="en-US" dirty="0">
                <a:solidFill>
                  <a:schemeClr val="bg1"/>
                </a:solidFill>
              </a:rPr>
              <a:t>The job matching module within the business logic layer generates personalized job recommendations.</a:t>
            </a:r>
          </a:p>
          <a:p>
            <a:pPr marL="742950" lvl="1" indent="-285750">
              <a:buFont typeface="Wingdings" panose="05000000000000000000" pitchFamily="2" charset="2"/>
              <a:buChar char="ü"/>
            </a:pPr>
            <a:r>
              <a:rPr lang="en-US" dirty="0">
                <a:solidFill>
                  <a:schemeClr val="bg1"/>
                </a:solidFill>
              </a:rPr>
              <a:t>Utilizes recommendation algorithms that consider user profiles , preferences , and historical interactions.</a:t>
            </a:r>
          </a:p>
          <a:p>
            <a:pPr marL="742950" lvl="1" indent="-285750">
              <a:buFont typeface="Arial" panose="020B0604020202020204" pitchFamily="34" charset="0"/>
              <a:buChar char="•"/>
            </a:pPr>
            <a:r>
              <a:rPr lang="en-US" sz="1400" b="1" dirty="0">
                <a:solidFill>
                  <a:schemeClr val="bg1"/>
                </a:solidFill>
              </a:rPr>
              <a:t>Data Flow:</a:t>
            </a:r>
          </a:p>
          <a:p>
            <a:pPr marL="742950" lvl="1" indent="-285750">
              <a:buFont typeface="Wingdings" panose="05000000000000000000" pitchFamily="2" charset="2"/>
              <a:buChar char="ü"/>
            </a:pPr>
            <a:r>
              <a:rPr lang="en-US" dirty="0">
                <a:solidFill>
                  <a:schemeClr val="bg1"/>
                </a:solidFill>
              </a:rPr>
              <a:t>Processes user profiles and job listings to determine suitable matches.</a:t>
            </a:r>
          </a:p>
          <a:p>
            <a:pPr marL="742950" lvl="1" indent="-285750">
              <a:buFont typeface="Wingdings" panose="05000000000000000000" pitchFamily="2" charset="2"/>
              <a:buChar char="ü"/>
            </a:pPr>
            <a:r>
              <a:rPr lang="en-US" dirty="0">
                <a:solidFill>
                  <a:schemeClr val="bg1"/>
                </a:solidFill>
              </a:rPr>
              <a:t>Generates a list of recommended jobs based on the matching criteria.</a:t>
            </a:r>
          </a:p>
          <a:p>
            <a:pPr marL="742950" lvl="1" indent="-285750">
              <a:buFont typeface="Wingdings" panose="05000000000000000000" pitchFamily="2" charset="2"/>
              <a:buChar char="ü"/>
            </a:pPr>
            <a:r>
              <a:rPr lang="en-US" dirty="0">
                <a:solidFill>
                  <a:schemeClr val="bg1"/>
                </a:solidFill>
              </a:rPr>
              <a:t>Sends the list of recommended jobs back to the presentation layer for display to the user.</a:t>
            </a:r>
          </a:p>
        </p:txBody>
      </p:sp>
    </p:spTree>
    <p:extLst>
      <p:ext uri="{BB962C8B-B14F-4D97-AF65-F5344CB8AC3E}">
        <p14:creationId xmlns:p14="http://schemas.microsoft.com/office/powerpoint/2010/main" val="3191384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39E6D3-8F77-5CE4-D59A-96E4384E5373}"/>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97FD1815-870D-125D-0F25-E03B471B4644}"/>
              </a:ext>
            </a:extLst>
          </p:cNvPr>
          <p:cNvSpPr>
            <a:spLocks noGrp="1"/>
          </p:cNvSpPr>
          <p:nvPr>
            <p:ph type="ftr" sz="quarter" idx="11"/>
          </p:nvPr>
        </p:nvSpPr>
        <p:spPr>
          <a:xfrm>
            <a:off x="10629900" y="6424761"/>
            <a:ext cx="77405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4FA4D087-14D4-281B-6EE9-FEFE7E08CE5B}"/>
              </a:ext>
            </a:extLst>
          </p:cNvPr>
          <p:cNvSpPr>
            <a:spLocks noGrp="1"/>
          </p:cNvSpPr>
          <p:nvPr>
            <p:ph type="sldNum" sz="quarter" idx="12"/>
          </p:nvPr>
        </p:nvSpPr>
        <p:spPr/>
        <p:txBody>
          <a:bodyPr/>
          <a:lstStyle/>
          <a:p>
            <a:fld id="{6E91CC32-6A6B-4E2E-BBA1-6864F305DA26}" type="slidenum">
              <a:rPr lang="en-US" b="1" smtClean="0">
                <a:solidFill>
                  <a:srgbClr val="0070C0"/>
                </a:solidFill>
              </a:rPr>
              <a:t>15</a:t>
            </a:fld>
            <a:endParaRPr lang="en-US" b="1" dirty="0">
              <a:solidFill>
                <a:srgbClr val="0070C0"/>
              </a:solidFill>
            </a:endParaRPr>
          </a:p>
        </p:txBody>
      </p:sp>
      <p:sp>
        <p:nvSpPr>
          <p:cNvPr id="6" name="TextBox 5">
            <a:extLst>
              <a:ext uri="{FF2B5EF4-FFF2-40B4-BE49-F238E27FC236}">
                <a16:creationId xmlns:a16="http://schemas.microsoft.com/office/drawing/2014/main" id="{EAD13834-7546-2AF1-05AA-1F1775080E34}"/>
              </a:ext>
            </a:extLst>
          </p:cNvPr>
          <p:cNvSpPr txBox="1"/>
          <p:nvPr/>
        </p:nvSpPr>
        <p:spPr>
          <a:xfrm>
            <a:off x="219075" y="736729"/>
            <a:ext cx="11753850" cy="2185214"/>
          </a:xfrm>
          <a:prstGeom prst="rect">
            <a:avLst/>
          </a:prstGeom>
          <a:noFill/>
        </p:spPr>
        <p:txBody>
          <a:bodyPr wrap="square" rtlCol="0">
            <a:spAutoFit/>
          </a:bodyPr>
          <a:lstStyle/>
          <a:p>
            <a:pPr lvl="1"/>
            <a:r>
              <a:rPr lang="en-US" b="1" dirty="0">
                <a:solidFill>
                  <a:srgbClr val="0070C0"/>
                </a:solidFill>
              </a:rPr>
              <a:t>6.</a:t>
            </a:r>
            <a:r>
              <a:rPr lang="en-US" b="1" dirty="0">
                <a:solidFill>
                  <a:schemeClr val="bg1"/>
                </a:solidFill>
              </a:rPr>
              <a:t> User Feedback Processing:</a:t>
            </a:r>
          </a:p>
          <a:p>
            <a:pPr marL="742950" lvl="1" indent="-285750">
              <a:buFont typeface="Arial" panose="020B0604020202020204" pitchFamily="34" charset="0"/>
              <a:buChar char="•"/>
            </a:pPr>
            <a:r>
              <a:rPr lang="en-US" sz="1400" b="1" dirty="0">
                <a:solidFill>
                  <a:schemeClr val="bg1"/>
                </a:solidFill>
              </a:rPr>
              <a:t>Responsibilities:</a:t>
            </a:r>
          </a:p>
          <a:p>
            <a:pPr marL="742950" lvl="1" indent="-285750">
              <a:buFont typeface="Wingdings" panose="05000000000000000000" pitchFamily="2" charset="2"/>
              <a:buChar char="ü"/>
            </a:pPr>
            <a:r>
              <a:rPr lang="en-US" dirty="0">
                <a:solidFill>
                  <a:schemeClr val="bg1"/>
                </a:solidFill>
              </a:rPr>
              <a:t>Collects and processes feedback provided by users on recommended jobs.</a:t>
            </a:r>
          </a:p>
          <a:p>
            <a:pPr marL="742950" lvl="1" indent="-285750">
              <a:buFont typeface="Wingdings" panose="05000000000000000000" pitchFamily="2" charset="2"/>
              <a:buChar char="ü"/>
            </a:pPr>
            <a:r>
              <a:rPr lang="en-US" dirty="0">
                <a:solidFill>
                  <a:schemeClr val="bg1"/>
                </a:solidFill>
              </a:rPr>
              <a:t>Incorporates feedback into the recommendation algorithms to improve future suggestions.</a:t>
            </a:r>
          </a:p>
          <a:p>
            <a:pPr marL="742950" lvl="1" indent="-285750">
              <a:buFont typeface="Arial" panose="020B0604020202020204" pitchFamily="34" charset="0"/>
              <a:buChar char="•"/>
            </a:pPr>
            <a:r>
              <a:rPr lang="en-US" sz="1400" b="1" dirty="0">
                <a:solidFill>
                  <a:schemeClr val="bg1"/>
                </a:solidFill>
              </a:rPr>
              <a:t>Data Flow:</a:t>
            </a:r>
          </a:p>
          <a:p>
            <a:pPr marL="742950" lvl="1" indent="-285750">
              <a:buFont typeface="Wingdings" panose="05000000000000000000" pitchFamily="2" charset="2"/>
              <a:buChar char="ü"/>
            </a:pPr>
            <a:r>
              <a:rPr lang="en-US" dirty="0">
                <a:solidFill>
                  <a:schemeClr val="bg1"/>
                </a:solidFill>
              </a:rPr>
              <a:t>Gathers feedback data from users, including likes, dislikes, and application outcomes.</a:t>
            </a:r>
          </a:p>
          <a:p>
            <a:pPr marL="742950" lvl="1" indent="-285750">
              <a:buFont typeface="Wingdings" panose="05000000000000000000" pitchFamily="2" charset="2"/>
              <a:buChar char="ü"/>
            </a:pPr>
            <a:r>
              <a:rPr lang="en-US" dirty="0">
                <a:solidFill>
                  <a:schemeClr val="bg1"/>
                </a:solidFill>
              </a:rPr>
              <a:t>Analyzes feedback to identify patterns and trends.</a:t>
            </a:r>
          </a:p>
          <a:p>
            <a:pPr marL="742950" lvl="1" indent="-285750">
              <a:buFont typeface="Wingdings" panose="05000000000000000000" pitchFamily="2" charset="2"/>
              <a:buChar char="ü"/>
            </a:pPr>
            <a:r>
              <a:rPr lang="en-US" dirty="0">
                <a:solidFill>
                  <a:schemeClr val="bg1"/>
                </a:solidFill>
              </a:rPr>
              <a:t>Updates recommendation algorithms based on the analysis.</a:t>
            </a:r>
          </a:p>
        </p:txBody>
      </p:sp>
      <p:sp>
        <p:nvSpPr>
          <p:cNvPr id="7" name="TextBox 6">
            <a:extLst>
              <a:ext uri="{FF2B5EF4-FFF2-40B4-BE49-F238E27FC236}">
                <a16:creationId xmlns:a16="http://schemas.microsoft.com/office/drawing/2014/main" id="{4BFA9BE2-C06F-9AC4-A6E6-DD2D11838DBE}"/>
              </a:ext>
            </a:extLst>
          </p:cNvPr>
          <p:cNvSpPr txBox="1"/>
          <p:nvPr/>
        </p:nvSpPr>
        <p:spPr>
          <a:xfrm>
            <a:off x="340137" y="381423"/>
            <a:ext cx="3917538" cy="369332"/>
          </a:xfrm>
          <a:prstGeom prst="rect">
            <a:avLst/>
          </a:prstGeom>
          <a:noFill/>
        </p:spPr>
        <p:txBody>
          <a:bodyPr wrap="square" rtlCol="0">
            <a:spAutoFit/>
          </a:bodyPr>
          <a:lstStyle/>
          <a:p>
            <a:r>
              <a:rPr lang="en-US" b="1" dirty="0">
                <a:solidFill>
                  <a:srgbClr val="0070C0"/>
                </a:solidFill>
              </a:rPr>
              <a:t>-Section 2.2:</a:t>
            </a:r>
            <a:r>
              <a:rPr lang="en-US" dirty="0">
                <a:solidFill>
                  <a:srgbClr val="0070C0"/>
                </a:solidFill>
              </a:rPr>
              <a:t>Data flow Cont.</a:t>
            </a:r>
          </a:p>
        </p:txBody>
      </p:sp>
    </p:spTree>
    <p:extLst>
      <p:ext uri="{BB962C8B-B14F-4D97-AF65-F5344CB8AC3E}">
        <p14:creationId xmlns:p14="http://schemas.microsoft.com/office/powerpoint/2010/main" val="3727820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4D8A0C-08FE-7666-6135-2A55198BA71D}"/>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22324954-2B52-6D69-E005-362791F8D1B5}"/>
              </a:ext>
            </a:extLst>
          </p:cNvPr>
          <p:cNvSpPr>
            <a:spLocks noGrp="1"/>
          </p:cNvSpPr>
          <p:nvPr>
            <p:ph type="ftr" sz="quarter" idx="11"/>
          </p:nvPr>
        </p:nvSpPr>
        <p:spPr>
          <a:xfrm>
            <a:off x="9696450" y="6424761"/>
            <a:ext cx="170750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12CCB54A-FCDA-F6A5-CD91-3BAE1131A709}"/>
              </a:ext>
            </a:extLst>
          </p:cNvPr>
          <p:cNvSpPr>
            <a:spLocks noGrp="1"/>
          </p:cNvSpPr>
          <p:nvPr>
            <p:ph type="sldNum" sz="quarter" idx="12"/>
          </p:nvPr>
        </p:nvSpPr>
        <p:spPr>
          <a:xfrm>
            <a:off x="11505537" y="6425816"/>
            <a:ext cx="328181" cy="365125"/>
          </a:xfrm>
        </p:spPr>
        <p:txBody>
          <a:bodyPr/>
          <a:lstStyle/>
          <a:p>
            <a:r>
              <a:rPr lang="en-US" b="1" dirty="0">
                <a:solidFill>
                  <a:srgbClr val="0070C0"/>
                </a:solidFill>
              </a:rPr>
              <a:t>12</a:t>
            </a:r>
          </a:p>
        </p:txBody>
      </p:sp>
      <p:sp>
        <p:nvSpPr>
          <p:cNvPr id="5" name="TextBox 4">
            <a:extLst>
              <a:ext uri="{FF2B5EF4-FFF2-40B4-BE49-F238E27FC236}">
                <a16:creationId xmlns:a16="http://schemas.microsoft.com/office/drawing/2014/main" id="{31102497-1A1D-187F-EF32-B9D249185D17}"/>
              </a:ext>
            </a:extLst>
          </p:cNvPr>
          <p:cNvSpPr txBox="1"/>
          <p:nvPr/>
        </p:nvSpPr>
        <p:spPr>
          <a:xfrm>
            <a:off x="340138" y="381423"/>
            <a:ext cx="4470401" cy="375552"/>
          </a:xfrm>
          <a:prstGeom prst="rect">
            <a:avLst/>
          </a:prstGeom>
          <a:noFill/>
        </p:spPr>
        <p:txBody>
          <a:bodyPr wrap="square" rtlCol="0">
            <a:spAutoFit/>
          </a:bodyPr>
          <a:lstStyle/>
          <a:p>
            <a:pPr marL="0" marR="0">
              <a:lnSpc>
                <a:spcPct val="107000"/>
              </a:lnSpc>
              <a:spcBef>
                <a:spcPts val="0"/>
              </a:spcBef>
              <a:spcAft>
                <a:spcPts val="800"/>
              </a:spcAft>
            </a:pPr>
            <a:r>
              <a:rPr lang="en-US" b="1" dirty="0">
                <a:solidFill>
                  <a:srgbClr val="4472C4"/>
                </a:solidFill>
                <a:effectLst/>
                <a:latin typeface="Calibri" panose="020F0502020204030204" pitchFamily="34" charset="0"/>
                <a:ea typeface="Calibri" panose="020F0502020204030204" pitchFamily="34" charset="0"/>
                <a:cs typeface="Arial" panose="020B0604020202020204" pitchFamily="34" charset="0"/>
              </a:rPr>
              <a:t>-Section 2.3:</a:t>
            </a:r>
            <a:r>
              <a:rPr lang="en-US" sz="1600" dirty="0">
                <a:solidFill>
                  <a:srgbClr val="4472C4"/>
                </a:solidFill>
                <a:effectLst/>
                <a:latin typeface="Calibri" panose="020F0502020204030204" pitchFamily="34" charset="0"/>
                <a:ea typeface="Calibri" panose="020F0502020204030204" pitchFamily="34" charset="0"/>
                <a:cs typeface="Arial" panose="020B0604020202020204" pitchFamily="34" charset="0"/>
              </a:rPr>
              <a:t>Methodology</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F38ECD51-5FD0-E9D4-EEB9-6271AA13231D}"/>
              </a:ext>
            </a:extLst>
          </p:cNvPr>
          <p:cNvSpPr txBox="1"/>
          <p:nvPr/>
        </p:nvSpPr>
        <p:spPr>
          <a:xfrm>
            <a:off x="261979" y="885470"/>
            <a:ext cx="11839575" cy="1477328"/>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We will Use the Agile Model to Apply Job Recommendation System.</a:t>
            </a:r>
          </a:p>
          <a:p>
            <a:pPr marL="285750" indent="-285750">
              <a:buFont typeface="Arial" panose="020B0604020202020204" pitchFamily="34" charset="0"/>
              <a:buChar char="•"/>
            </a:pPr>
            <a:r>
              <a:rPr lang="en-US"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Agile is well-suited for projects with evolving requirements, where feedback and adaptability are crucial. </a:t>
            </a:r>
            <a:endParaRPr lang="en-US" b="1"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The iterative nature of Agile development can accommodate the dynamic nature of job recommendation systems, allowing for continuous refinement based on user feedback and changing market demands.</a:t>
            </a:r>
          </a:p>
          <a:p>
            <a:pPr marL="285750" indent="-285750">
              <a:buFont typeface="Arial" panose="020B0604020202020204" pitchFamily="34" charset="0"/>
              <a:buChar char="•"/>
            </a:pPr>
            <a:r>
              <a:rPr lang="en-US"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We Can identify the important additional requirements and add them to subsequent versions.</a:t>
            </a:r>
            <a:endParaRPr lang="en-US" dirty="0">
              <a:solidFill>
                <a:schemeClr val="bg1"/>
              </a:solidFill>
            </a:endParaRPr>
          </a:p>
        </p:txBody>
      </p:sp>
      <p:pic>
        <p:nvPicPr>
          <p:cNvPr id="7" name="Picture 6">
            <a:extLst>
              <a:ext uri="{FF2B5EF4-FFF2-40B4-BE49-F238E27FC236}">
                <a16:creationId xmlns:a16="http://schemas.microsoft.com/office/drawing/2014/main" id="{E9FD6113-404C-B92C-523F-44F2BFE4820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bwMode="auto">
          <a:xfrm>
            <a:off x="2703643" y="2333942"/>
            <a:ext cx="6379035" cy="4142635"/>
          </a:xfrm>
          <a:prstGeom prst="rect">
            <a:avLst/>
          </a:prstGeom>
          <a:noFill/>
        </p:spPr>
      </p:pic>
    </p:spTree>
    <p:extLst>
      <p:ext uri="{BB962C8B-B14F-4D97-AF65-F5344CB8AC3E}">
        <p14:creationId xmlns:p14="http://schemas.microsoft.com/office/powerpoint/2010/main" val="1342207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B18448-FF65-6FD3-58DB-914D259BE903}"/>
              </a:ext>
            </a:extLst>
          </p:cNvPr>
          <p:cNvSpPr>
            <a:spLocks noGrp="1"/>
          </p:cNvSpPr>
          <p:nvPr>
            <p:ph type="dt" sz="half" idx="10"/>
          </p:nvPr>
        </p:nvSpPr>
        <p:spPr/>
        <p:txBody>
          <a:bodyPr/>
          <a:lstStyle/>
          <a:p>
            <a:fld id="{DD71D8EC-8E17-4CE6-99C2-C22488572868}" type="datetime1">
              <a:rPr lang="en-US" smtClean="0"/>
              <a:t>6/12/2024</a:t>
            </a:fld>
            <a:endParaRPr lang="en-US"/>
          </a:p>
        </p:txBody>
      </p:sp>
      <p:sp>
        <p:nvSpPr>
          <p:cNvPr id="3" name="Footer Placeholder 2">
            <a:extLst>
              <a:ext uri="{FF2B5EF4-FFF2-40B4-BE49-F238E27FC236}">
                <a16:creationId xmlns:a16="http://schemas.microsoft.com/office/drawing/2014/main" id="{B776E700-81E7-0621-0D54-576F31D487F9}"/>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4102F144-6FFD-5BD0-F39E-2219B34210B7}"/>
              </a:ext>
            </a:extLst>
          </p:cNvPr>
          <p:cNvSpPr>
            <a:spLocks noGrp="1"/>
          </p:cNvSpPr>
          <p:nvPr>
            <p:ph type="sldNum" sz="quarter" idx="12"/>
          </p:nvPr>
        </p:nvSpPr>
        <p:spPr/>
        <p:txBody>
          <a:bodyPr/>
          <a:lstStyle/>
          <a:p>
            <a:fld id="{6E91CC32-6A6B-4E2E-BBA1-6864F305DA26}" type="slidenum">
              <a:rPr lang="en-US" smtClean="0"/>
              <a:t>17</a:t>
            </a:fld>
            <a:endParaRPr lang="en-US"/>
          </a:p>
        </p:txBody>
      </p:sp>
      <p:sp>
        <p:nvSpPr>
          <p:cNvPr id="7" name="TextBox 6">
            <a:extLst>
              <a:ext uri="{FF2B5EF4-FFF2-40B4-BE49-F238E27FC236}">
                <a16:creationId xmlns:a16="http://schemas.microsoft.com/office/drawing/2014/main" id="{7617650B-FCB6-0C17-71C3-51F697C96E51}"/>
              </a:ext>
            </a:extLst>
          </p:cNvPr>
          <p:cNvSpPr txBox="1"/>
          <p:nvPr/>
        </p:nvSpPr>
        <p:spPr>
          <a:xfrm>
            <a:off x="0" y="1498058"/>
            <a:ext cx="12192000"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solidFill>
                  <a:srgbClr val="0070C0"/>
                </a:solidFill>
              </a:rPr>
              <a:t>-Chapter 3 :</a:t>
            </a:r>
            <a:r>
              <a:rPr lang="en-US" sz="2000" dirty="0">
                <a:solidFill>
                  <a:srgbClr val="0070C0"/>
                </a:solidFill>
              </a:rPr>
              <a:t>User Requirements:</a:t>
            </a:r>
          </a:p>
        </p:txBody>
      </p:sp>
      <p:sp>
        <p:nvSpPr>
          <p:cNvPr id="8" name="TextBox 7">
            <a:extLst>
              <a:ext uri="{FF2B5EF4-FFF2-40B4-BE49-F238E27FC236}">
                <a16:creationId xmlns:a16="http://schemas.microsoft.com/office/drawing/2014/main" id="{0016C10C-22DB-F863-1BD8-08812E482B77}"/>
              </a:ext>
            </a:extLst>
          </p:cNvPr>
          <p:cNvSpPr txBox="1"/>
          <p:nvPr/>
        </p:nvSpPr>
        <p:spPr>
          <a:xfrm>
            <a:off x="19050" y="2181225"/>
            <a:ext cx="12144375" cy="2339102"/>
          </a:xfrm>
          <a:prstGeom prst="rect">
            <a:avLst/>
          </a:prstGeom>
          <a:noFill/>
        </p:spPr>
        <p:txBody>
          <a:bodyPr wrap="square" rtlCol="0">
            <a:spAutoFit/>
          </a:bodyPr>
          <a:lstStyle/>
          <a:p>
            <a:pPr algn="ctr"/>
            <a:r>
              <a:rPr lang="en-US" sz="2000" b="1" dirty="0">
                <a:solidFill>
                  <a:srgbClr val="92D050"/>
                </a:solidFill>
              </a:rPr>
              <a:t>Section3.1-</a:t>
            </a:r>
            <a:r>
              <a:rPr lang="en-US" sz="2000" b="1" i="0" dirty="0">
                <a:solidFill>
                  <a:schemeClr val="bg1"/>
                </a:solidFill>
                <a:effectLst/>
                <a:latin typeface="Söhne"/>
              </a:rPr>
              <a:t>Job Seekers:</a:t>
            </a:r>
          </a:p>
          <a:p>
            <a:pPr algn="ctr"/>
            <a:r>
              <a:rPr lang="en-US" b="1" dirty="0">
                <a:solidFill>
                  <a:schemeClr val="bg1"/>
                </a:solidFill>
                <a:latin typeface="Söhne"/>
              </a:rPr>
              <a:t>  </a:t>
            </a:r>
            <a:r>
              <a:rPr lang="en-US" b="1" dirty="0">
                <a:solidFill>
                  <a:schemeClr val="bg1">
                    <a:lumMod val="65000"/>
                    <a:lumOff val="35000"/>
                  </a:schemeClr>
                </a:solidFill>
                <a:latin typeface="Söhne"/>
              </a:rPr>
              <a:t>1.Login(functional).</a:t>
            </a:r>
          </a:p>
          <a:p>
            <a:pPr algn="ctr"/>
            <a:r>
              <a:rPr lang="en-US" b="1" dirty="0">
                <a:solidFill>
                  <a:schemeClr val="bg1">
                    <a:lumMod val="65000"/>
                    <a:lumOff val="35000"/>
                  </a:schemeClr>
                </a:solidFill>
                <a:latin typeface="Söhne"/>
              </a:rPr>
              <a:t>  2.</a:t>
            </a:r>
            <a:r>
              <a:rPr lang="en-US" b="1" i="0" dirty="0">
                <a:solidFill>
                  <a:schemeClr val="bg1">
                    <a:lumMod val="65000"/>
                    <a:lumOff val="35000"/>
                  </a:schemeClr>
                </a:solidFill>
                <a:effectLst/>
                <a:latin typeface="Söhne"/>
              </a:rPr>
              <a:t>User Profiles(functional).</a:t>
            </a:r>
          </a:p>
          <a:p>
            <a:pPr algn="ctr"/>
            <a:r>
              <a:rPr lang="en-US" b="1" dirty="0">
                <a:solidFill>
                  <a:schemeClr val="bg1">
                    <a:lumMod val="65000"/>
                    <a:lumOff val="35000"/>
                  </a:schemeClr>
                </a:solidFill>
                <a:latin typeface="Söhne"/>
              </a:rPr>
              <a:t>  3.</a:t>
            </a:r>
            <a:r>
              <a:rPr lang="en-US" b="1" i="0" dirty="0">
                <a:solidFill>
                  <a:schemeClr val="bg1">
                    <a:lumMod val="65000"/>
                    <a:lumOff val="35000"/>
                  </a:schemeClr>
                </a:solidFill>
                <a:effectLst/>
                <a:latin typeface="Söhne"/>
              </a:rPr>
              <a:t>Job Search(functional).</a:t>
            </a:r>
          </a:p>
          <a:p>
            <a:pPr algn="ctr"/>
            <a:r>
              <a:rPr lang="en-US" b="1" dirty="0">
                <a:solidFill>
                  <a:schemeClr val="bg1">
                    <a:lumMod val="65000"/>
                    <a:lumOff val="35000"/>
                  </a:schemeClr>
                </a:solidFill>
                <a:latin typeface="Söhne"/>
              </a:rPr>
              <a:t>  4.</a:t>
            </a:r>
            <a:r>
              <a:rPr lang="en-US" b="1" i="0" dirty="0">
                <a:solidFill>
                  <a:schemeClr val="bg1">
                    <a:lumMod val="65000"/>
                    <a:lumOff val="35000"/>
                  </a:schemeClr>
                </a:solidFill>
                <a:effectLst/>
                <a:latin typeface="Söhne"/>
              </a:rPr>
              <a:t>Recommendations(functional).</a:t>
            </a:r>
          </a:p>
          <a:p>
            <a:pPr algn="ctr"/>
            <a:r>
              <a:rPr lang="en-US" b="1" dirty="0">
                <a:solidFill>
                  <a:schemeClr val="bg1">
                    <a:lumMod val="65000"/>
                    <a:lumOff val="35000"/>
                  </a:schemeClr>
                </a:solidFill>
                <a:latin typeface="Söhne"/>
              </a:rPr>
              <a:t>  5.Security(Non functional).</a:t>
            </a:r>
          </a:p>
          <a:p>
            <a:pPr algn="ctr"/>
            <a:r>
              <a:rPr lang="en-US" b="1" dirty="0">
                <a:solidFill>
                  <a:schemeClr val="bg1">
                    <a:lumMod val="65000"/>
                    <a:lumOff val="35000"/>
                  </a:schemeClr>
                </a:solidFill>
                <a:latin typeface="Söhne"/>
              </a:rPr>
              <a:t>  6.</a:t>
            </a:r>
            <a:r>
              <a:rPr lang="en-US" b="1" i="0" dirty="0">
                <a:solidFill>
                  <a:schemeClr val="bg1">
                    <a:lumMod val="65000"/>
                    <a:lumOff val="35000"/>
                  </a:schemeClr>
                </a:solidFill>
                <a:effectLst/>
                <a:latin typeface="Söhne"/>
              </a:rPr>
              <a:t> Application submission(functional).</a:t>
            </a:r>
          </a:p>
          <a:p>
            <a:pPr algn="ctr"/>
            <a:r>
              <a:rPr lang="en-US" b="1" dirty="0">
                <a:solidFill>
                  <a:schemeClr val="bg1">
                    <a:lumMod val="65000"/>
                    <a:lumOff val="35000"/>
                  </a:schemeClr>
                </a:solidFill>
                <a:latin typeface="Söhne"/>
              </a:rPr>
              <a:t>  7.Applications management</a:t>
            </a:r>
            <a:r>
              <a:rPr lang="en-US" b="1" i="0" dirty="0">
                <a:solidFill>
                  <a:schemeClr val="bg1">
                    <a:lumMod val="65000"/>
                    <a:lumOff val="35000"/>
                  </a:schemeClr>
                </a:solidFill>
                <a:effectLst/>
                <a:latin typeface="Söhne"/>
              </a:rPr>
              <a:t>(functional).</a:t>
            </a:r>
            <a:endParaRPr lang="en-US" b="1" dirty="0">
              <a:solidFill>
                <a:schemeClr val="bg1">
                  <a:lumMod val="65000"/>
                  <a:lumOff val="35000"/>
                </a:schemeClr>
              </a:solidFill>
            </a:endParaRPr>
          </a:p>
        </p:txBody>
      </p:sp>
      <p:sp>
        <p:nvSpPr>
          <p:cNvPr id="9" name="TextBox 8">
            <a:extLst>
              <a:ext uri="{FF2B5EF4-FFF2-40B4-BE49-F238E27FC236}">
                <a16:creationId xmlns:a16="http://schemas.microsoft.com/office/drawing/2014/main" id="{B82E38E8-8B89-4B59-5702-70737CBBA355}"/>
              </a:ext>
            </a:extLst>
          </p:cNvPr>
          <p:cNvSpPr txBox="1"/>
          <p:nvPr/>
        </p:nvSpPr>
        <p:spPr>
          <a:xfrm>
            <a:off x="47625" y="4638675"/>
            <a:ext cx="12144375" cy="2031325"/>
          </a:xfrm>
          <a:prstGeom prst="rect">
            <a:avLst/>
          </a:prstGeom>
          <a:noFill/>
        </p:spPr>
        <p:txBody>
          <a:bodyPr wrap="square" rtlCol="0">
            <a:spAutoFit/>
          </a:bodyPr>
          <a:lstStyle/>
          <a:p>
            <a:pPr algn="ctr"/>
            <a:r>
              <a:rPr lang="en-US" sz="1800" b="1" dirty="0">
                <a:solidFill>
                  <a:srgbClr val="92D050"/>
                </a:solidFill>
              </a:rPr>
              <a:t>Section3.2-</a:t>
            </a:r>
            <a:r>
              <a:rPr lang="en-US" sz="1800" b="1" dirty="0">
                <a:solidFill>
                  <a:schemeClr val="bg1"/>
                </a:solidFill>
              </a:rPr>
              <a:t>Employers:</a:t>
            </a:r>
          </a:p>
          <a:p>
            <a:pPr algn="ctr"/>
            <a:r>
              <a:rPr lang="en-US" b="1" dirty="0">
                <a:solidFill>
                  <a:schemeClr val="bg1"/>
                </a:solidFill>
              </a:rPr>
              <a:t>  </a:t>
            </a:r>
            <a:r>
              <a:rPr lang="en-US" b="1" dirty="0">
                <a:solidFill>
                  <a:schemeClr val="bg1">
                    <a:lumMod val="65000"/>
                    <a:lumOff val="35000"/>
                  </a:schemeClr>
                </a:solidFill>
                <a:latin typeface="Söhne"/>
              </a:rPr>
              <a:t>1.Login(functional).</a:t>
            </a:r>
          </a:p>
          <a:p>
            <a:pPr algn="ctr"/>
            <a:r>
              <a:rPr lang="en-US" b="1" dirty="0">
                <a:solidFill>
                  <a:schemeClr val="bg1">
                    <a:lumMod val="65000"/>
                    <a:lumOff val="35000"/>
                  </a:schemeClr>
                </a:solidFill>
                <a:latin typeface="Söhne"/>
              </a:rPr>
              <a:t>  2.</a:t>
            </a:r>
            <a:r>
              <a:rPr lang="en-US" b="1" i="0" dirty="0">
                <a:solidFill>
                  <a:schemeClr val="bg1">
                    <a:lumMod val="65000"/>
                    <a:lumOff val="35000"/>
                  </a:schemeClr>
                </a:solidFill>
                <a:effectLst/>
                <a:latin typeface="Söhne"/>
              </a:rPr>
              <a:t>Job Posting(functional).</a:t>
            </a:r>
          </a:p>
          <a:p>
            <a:pPr algn="ctr"/>
            <a:r>
              <a:rPr lang="en-US" b="1" dirty="0">
                <a:solidFill>
                  <a:schemeClr val="bg1">
                    <a:lumMod val="65000"/>
                    <a:lumOff val="35000"/>
                  </a:schemeClr>
                </a:solidFill>
                <a:latin typeface="Söhne"/>
              </a:rPr>
              <a:t>  3.</a:t>
            </a:r>
            <a:r>
              <a:rPr lang="en-US" b="1" i="0" dirty="0">
                <a:solidFill>
                  <a:schemeClr val="bg1">
                    <a:lumMod val="65000"/>
                    <a:lumOff val="35000"/>
                  </a:schemeClr>
                </a:solidFill>
                <a:effectLst/>
                <a:latin typeface="Söhne"/>
              </a:rPr>
              <a:t>Candidate Matching(functional).</a:t>
            </a:r>
          </a:p>
          <a:p>
            <a:pPr algn="ctr"/>
            <a:r>
              <a:rPr lang="en-US" b="1" dirty="0">
                <a:solidFill>
                  <a:schemeClr val="bg1">
                    <a:lumMod val="65000"/>
                    <a:lumOff val="35000"/>
                  </a:schemeClr>
                </a:solidFill>
                <a:latin typeface="Söhne"/>
              </a:rPr>
              <a:t>  4.S</a:t>
            </a:r>
            <a:r>
              <a:rPr lang="en-US" b="1" i="0" dirty="0">
                <a:solidFill>
                  <a:schemeClr val="bg1">
                    <a:lumMod val="65000"/>
                    <a:lumOff val="35000"/>
                  </a:schemeClr>
                </a:solidFill>
                <a:effectLst/>
                <a:latin typeface="Söhne"/>
              </a:rPr>
              <a:t>ubmitted applications Management(functional).</a:t>
            </a:r>
          </a:p>
          <a:p>
            <a:pPr algn="ctr"/>
            <a:r>
              <a:rPr lang="en-US" b="1" dirty="0">
                <a:solidFill>
                  <a:schemeClr val="bg1">
                    <a:lumMod val="65000"/>
                    <a:lumOff val="35000"/>
                  </a:schemeClr>
                </a:solidFill>
                <a:latin typeface="Söhne"/>
              </a:rPr>
              <a:t>  5.Security(Non functional).</a:t>
            </a:r>
          </a:p>
          <a:p>
            <a:pPr algn="ctr"/>
            <a:r>
              <a:rPr lang="en-US" b="1" dirty="0">
                <a:solidFill>
                  <a:schemeClr val="bg1">
                    <a:lumMod val="65000"/>
                    <a:lumOff val="35000"/>
                  </a:schemeClr>
                </a:solidFill>
                <a:latin typeface="Söhne"/>
              </a:rPr>
              <a:t>  6.</a:t>
            </a:r>
            <a:r>
              <a:rPr lang="en-US" b="1" i="0" dirty="0">
                <a:solidFill>
                  <a:schemeClr val="bg1">
                    <a:lumMod val="65000"/>
                    <a:lumOff val="35000"/>
                  </a:schemeClr>
                </a:solidFill>
                <a:effectLst/>
                <a:latin typeface="Söhne"/>
              </a:rPr>
              <a:t>Analytics(functional).</a:t>
            </a:r>
            <a:endParaRPr lang="en-US" dirty="0">
              <a:solidFill>
                <a:schemeClr val="bg1">
                  <a:lumMod val="65000"/>
                  <a:lumOff val="35000"/>
                </a:schemeClr>
              </a:solidFill>
            </a:endParaRPr>
          </a:p>
        </p:txBody>
      </p:sp>
      <p:cxnSp>
        <p:nvCxnSpPr>
          <p:cNvPr id="11" name="Straight Connector 10">
            <a:extLst>
              <a:ext uri="{FF2B5EF4-FFF2-40B4-BE49-F238E27FC236}">
                <a16:creationId xmlns:a16="http://schemas.microsoft.com/office/drawing/2014/main" id="{2F84EA6E-0DEA-EB56-F3A6-8B20BB89EAD5}"/>
              </a:ext>
            </a:extLst>
          </p:cNvPr>
          <p:cNvCxnSpPr>
            <a:cxnSpLocks/>
          </p:cNvCxnSpPr>
          <p:nvPr/>
        </p:nvCxnSpPr>
        <p:spPr>
          <a:xfrm>
            <a:off x="19050" y="4517734"/>
            <a:ext cx="12153900" cy="0"/>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47413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B8A927-4B13-4BB6-0BF8-4B45EF49DBBB}"/>
              </a:ext>
            </a:extLst>
          </p:cNvPr>
          <p:cNvSpPr>
            <a:spLocks noGrp="1"/>
          </p:cNvSpPr>
          <p:nvPr>
            <p:ph type="dt" sz="half" idx="10"/>
          </p:nvPr>
        </p:nvSpPr>
        <p:spPr/>
        <p:txBody>
          <a:bodyPr/>
          <a:lstStyle/>
          <a:p>
            <a:r>
              <a:rPr lang="en-US" sz="1000" b="1" dirty="0">
                <a:solidFill>
                  <a:srgbClr val="0070C0"/>
                </a:solidFill>
              </a:rPr>
              <a:t>Graduation project 2024</a:t>
            </a:r>
          </a:p>
        </p:txBody>
      </p:sp>
      <p:sp>
        <p:nvSpPr>
          <p:cNvPr id="3" name="Footer Placeholder 2">
            <a:extLst>
              <a:ext uri="{FF2B5EF4-FFF2-40B4-BE49-F238E27FC236}">
                <a16:creationId xmlns:a16="http://schemas.microsoft.com/office/drawing/2014/main" id="{D0BAF586-E1E2-01EA-5B93-8A387A7C56AA}"/>
              </a:ext>
            </a:extLst>
          </p:cNvPr>
          <p:cNvSpPr>
            <a:spLocks noGrp="1"/>
          </p:cNvSpPr>
          <p:nvPr>
            <p:ph type="ftr" sz="quarter" idx="11"/>
          </p:nvPr>
        </p:nvSpPr>
        <p:spPr>
          <a:xfrm>
            <a:off x="9772650" y="6424761"/>
            <a:ext cx="163130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B6AE8B8B-618A-1FB9-2FC6-34E38F0A3940}"/>
              </a:ext>
            </a:extLst>
          </p:cNvPr>
          <p:cNvSpPr>
            <a:spLocks noGrp="1"/>
          </p:cNvSpPr>
          <p:nvPr>
            <p:ph type="sldNum" sz="quarter" idx="12"/>
          </p:nvPr>
        </p:nvSpPr>
        <p:spPr>
          <a:xfrm>
            <a:off x="11661035" y="6425816"/>
            <a:ext cx="345435" cy="365125"/>
          </a:xfrm>
        </p:spPr>
        <p:txBody>
          <a:bodyPr/>
          <a:lstStyle/>
          <a:p>
            <a:fld id="{6E91CC32-6A6B-4E2E-BBA1-6864F305DA26}" type="slidenum">
              <a:rPr lang="en-US" b="1" smtClean="0">
                <a:solidFill>
                  <a:srgbClr val="0070C0"/>
                </a:solidFill>
              </a:rPr>
              <a:t>18</a:t>
            </a:fld>
            <a:endParaRPr lang="en-US" b="1" dirty="0">
              <a:solidFill>
                <a:srgbClr val="0070C0"/>
              </a:solidFill>
            </a:endParaRPr>
          </a:p>
        </p:txBody>
      </p:sp>
      <p:sp>
        <p:nvSpPr>
          <p:cNvPr id="6" name="TextBox 5">
            <a:extLst>
              <a:ext uri="{FF2B5EF4-FFF2-40B4-BE49-F238E27FC236}">
                <a16:creationId xmlns:a16="http://schemas.microsoft.com/office/drawing/2014/main" id="{422C383D-418A-56AB-ED5E-3300710755E5}"/>
              </a:ext>
            </a:extLst>
          </p:cNvPr>
          <p:cNvSpPr txBox="1"/>
          <p:nvPr/>
        </p:nvSpPr>
        <p:spPr>
          <a:xfrm>
            <a:off x="0" y="723900"/>
            <a:ext cx="12192000" cy="1785104"/>
          </a:xfrm>
          <a:prstGeom prst="rect">
            <a:avLst/>
          </a:prstGeom>
          <a:noFill/>
        </p:spPr>
        <p:txBody>
          <a:bodyPr wrap="square" rtlCol="0">
            <a:spAutoFit/>
          </a:bodyPr>
          <a:lstStyle/>
          <a:p>
            <a:pPr algn="ctr"/>
            <a:r>
              <a:rPr lang="en-US" sz="2000" b="1" dirty="0">
                <a:solidFill>
                  <a:srgbClr val="92D050"/>
                </a:solidFill>
              </a:rPr>
              <a:t>Section3.3-</a:t>
            </a:r>
            <a:r>
              <a:rPr lang="en-US" b="1" dirty="0">
                <a:solidFill>
                  <a:schemeClr val="bg1"/>
                </a:solidFill>
              </a:rPr>
              <a:t>Company Administrators:</a:t>
            </a:r>
          </a:p>
          <a:p>
            <a:pPr algn="ctr"/>
            <a:r>
              <a:rPr lang="en-US" b="1" dirty="0">
                <a:solidFill>
                  <a:schemeClr val="bg1">
                    <a:lumMod val="65000"/>
                    <a:lumOff val="35000"/>
                  </a:schemeClr>
                </a:solidFill>
                <a:latin typeface="Söhne"/>
              </a:rPr>
              <a:t>1.Employer Management(functional).</a:t>
            </a:r>
          </a:p>
          <a:p>
            <a:pPr algn="ctr"/>
            <a:r>
              <a:rPr lang="en-US" b="1" dirty="0">
                <a:solidFill>
                  <a:schemeClr val="bg1">
                    <a:lumMod val="65000"/>
                    <a:lumOff val="35000"/>
                  </a:schemeClr>
                </a:solidFill>
                <a:latin typeface="Söhne"/>
              </a:rPr>
              <a:t>2.Content Management(functional).</a:t>
            </a:r>
          </a:p>
          <a:p>
            <a:pPr algn="ctr"/>
            <a:r>
              <a:rPr lang="en-US" b="1" dirty="0">
                <a:solidFill>
                  <a:schemeClr val="bg1">
                    <a:lumMod val="65000"/>
                    <a:lumOff val="35000"/>
                  </a:schemeClr>
                </a:solidFill>
                <a:latin typeface="Söhne"/>
              </a:rPr>
              <a:t>3.Field Management(functional).</a:t>
            </a:r>
          </a:p>
          <a:p>
            <a:pPr algn="ctr"/>
            <a:r>
              <a:rPr lang="en-US" b="1" dirty="0">
                <a:solidFill>
                  <a:schemeClr val="bg1">
                    <a:lumMod val="65000"/>
                    <a:lumOff val="35000"/>
                  </a:schemeClr>
                </a:solidFill>
                <a:latin typeface="Söhne"/>
              </a:rPr>
              <a:t>4.Analytics and Reporting(functional).</a:t>
            </a:r>
          </a:p>
          <a:p>
            <a:pPr algn="ctr"/>
            <a:r>
              <a:rPr lang="en-US" b="1" dirty="0">
                <a:solidFill>
                  <a:schemeClr val="bg1">
                    <a:lumMod val="65000"/>
                    <a:lumOff val="35000"/>
                  </a:schemeClr>
                </a:solidFill>
                <a:latin typeface="Söhne"/>
              </a:rPr>
              <a:t>5.Job posting( functional ).</a:t>
            </a:r>
          </a:p>
        </p:txBody>
      </p:sp>
      <p:cxnSp>
        <p:nvCxnSpPr>
          <p:cNvPr id="7" name="Straight Connector 6">
            <a:extLst>
              <a:ext uri="{FF2B5EF4-FFF2-40B4-BE49-F238E27FC236}">
                <a16:creationId xmlns:a16="http://schemas.microsoft.com/office/drawing/2014/main" id="{9BBCD681-B207-F220-09CF-7D457CD1F280}"/>
              </a:ext>
            </a:extLst>
          </p:cNvPr>
          <p:cNvCxnSpPr>
            <a:cxnSpLocks/>
          </p:cNvCxnSpPr>
          <p:nvPr/>
        </p:nvCxnSpPr>
        <p:spPr>
          <a:xfrm>
            <a:off x="38100" y="2431759"/>
            <a:ext cx="12153900" cy="0"/>
          </a:xfrm>
          <a:prstGeom prst="line">
            <a:avLst/>
          </a:prstGeom>
          <a:ln w="28575"/>
        </p:spPr>
        <p:style>
          <a:lnRef idx="1">
            <a:schemeClr val="accent3"/>
          </a:lnRef>
          <a:fillRef idx="0">
            <a:schemeClr val="accent3"/>
          </a:fillRef>
          <a:effectRef idx="0">
            <a:schemeClr val="accent3"/>
          </a:effectRef>
          <a:fontRef idx="minor">
            <a:schemeClr val="tx1"/>
          </a:fontRef>
        </p:style>
      </p:cxnSp>
      <p:graphicFrame>
        <p:nvGraphicFramePr>
          <p:cNvPr id="5" name="Table 4">
            <a:extLst>
              <a:ext uri="{FF2B5EF4-FFF2-40B4-BE49-F238E27FC236}">
                <a16:creationId xmlns:a16="http://schemas.microsoft.com/office/drawing/2014/main" id="{C521664F-7A3C-70EA-B70A-32BDF184B1E6}"/>
              </a:ext>
            </a:extLst>
          </p:cNvPr>
          <p:cNvGraphicFramePr>
            <a:graphicFrameLocks noGrp="1"/>
          </p:cNvGraphicFramePr>
          <p:nvPr>
            <p:extLst>
              <p:ext uri="{D42A27DB-BD31-4B8C-83A1-F6EECF244321}">
                <p14:modId xmlns:p14="http://schemas.microsoft.com/office/powerpoint/2010/main" val="1584105534"/>
              </p:ext>
            </p:extLst>
          </p:nvPr>
        </p:nvGraphicFramePr>
        <p:xfrm>
          <a:off x="123825" y="3200693"/>
          <a:ext cx="12068175" cy="2850606"/>
        </p:xfrm>
        <a:graphic>
          <a:graphicData uri="http://schemas.openxmlformats.org/drawingml/2006/table">
            <a:tbl>
              <a:tblPr firstRow="1" firstCol="1" bandRow="1">
                <a:tableStyleId>{00A15C55-8517-42AA-B614-E9B94910E393}</a:tableStyleId>
              </a:tblPr>
              <a:tblGrid>
                <a:gridCol w="2282371">
                  <a:extLst>
                    <a:ext uri="{9D8B030D-6E8A-4147-A177-3AD203B41FA5}">
                      <a16:colId xmlns:a16="http://schemas.microsoft.com/office/drawing/2014/main" val="1542972692"/>
                    </a:ext>
                  </a:extLst>
                </a:gridCol>
                <a:gridCol w="9785804">
                  <a:extLst>
                    <a:ext uri="{9D8B030D-6E8A-4147-A177-3AD203B41FA5}">
                      <a16:colId xmlns:a16="http://schemas.microsoft.com/office/drawing/2014/main" val="196112190"/>
                    </a:ext>
                  </a:extLst>
                </a:gridCol>
              </a:tblGrid>
              <a:tr h="308689">
                <a:tc>
                  <a:txBody>
                    <a:bodyPr/>
                    <a:lstStyle/>
                    <a:p>
                      <a:pPr marL="0" marR="0" algn="l">
                        <a:lnSpc>
                          <a:spcPct val="107000"/>
                        </a:lnSpc>
                        <a:spcBef>
                          <a:spcPts val="0"/>
                        </a:spcBef>
                        <a:spcAft>
                          <a:spcPts val="0"/>
                        </a:spcAft>
                      </a:pPr>
                      <a:r>
                        <a:rPr lang="en-US" sz="1200">
                          <a:effectLst/>
                        </a:rPr>
                        <a:t>Use case Number: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01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66395764"/>
                  </a:ext>
                </a:extLst>
              </a:tr>
              <a:tr h="295176">
                <a:tc>
                  <a:txBody>
                    <a:bodyPr/>
                    <a:lstStyle/>
                    <a:p>
                      <a:pPr marL="0" marR="0" algn="l">
                        <a:lnSpc>
                          <a:spcPct val="107000"/>
                        </a:lnSpc>
                        <a:spcBef>
                          <a:spcPts val="0"/>
                        </a:spcBef>
                        <a:spcAft>
                          <a:spcPts val="0"/>
                        </a:spcAft>
                      </a:pPr>
                      <a:r>
                        <a:rPr lang="en-US" sz="1200">
                          <a:effectLst/>
                        </a:rPr>
                        <a:t>Use case Name: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1" i="0" kern="1200" dirty="0">
                          <a:solidFill>
                            <a:schemeClr val="dk1"/>
                          </a:solidFill>
                          <a:effectLst/>
                          <a:latin typeface="+mn-lt"/>
                          <a:ea typeface="+mn-ea"/>
                          <a:cs typeface="+mn-cs"/>
                        </a:rPr>
                        <a:t>User Registration and Profile Creation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54928472"/>
                  </a:ext>
                </a:extLst>
              </a:tr>
              <a:tr h="244552">
                <a:tc>
                  <a:txBody>
                    <a:bodyPr/>
                    <a:lstStyle/>
                    <a:p>
                      <a:pPr marL="0" marR="0" algn="l">
                        <a:lnSpc>
                          <a:spcPct val="107000"/>
                        </a:lnSpc>
                        <a:spcBef>
                          <a:spcPts val="0"/>
                        </a:spcBef>
                        <a:spcAft>
                          <a:spcPts val="0"/>
                        </a:spcAft>
                        <a:tabLst>
                          <a:tab pos="1143635" algn="r"/>
                        </a:tabLst>
                      </a:pPr>
                      <a:r>
                        <a:rPr lang="en-US" sz="1200">
                          <a:effectLst/>
                        </a:rPr>
                        <a:t>Overview:</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User register to the site.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60472540"/>
                  </a:ext>
                </a:extLst>
              </a:tr>
              <a:tr h="244552">
                <a:tc>
                  <a:txBody>
                    <a:bodyPr/>
                    <a:lstStyle/>
                    <a:p>
                      <a:pPr marL="0" marR="0" algn="l">
                        <a:lnSpc>
                          <a:spcPct val="107000"/>
                        </a:lnSpc>
                        <a:spcBef>
                          <a:spcPts val="0"/>
                        </a:spcBef>
                        <a:spcAft>
                          <a:spcPts val="0"/>
                        </a:spcAft>
                      </a:pPr>
                      <a:r>
                        <a:rPr lang="en-US" sz="1200">
                          <a:effectLst/>
                        </a:rPr>
                        <a:t>Actor(s):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Job Seeker , Administrator.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325071"/>
                  </a:ext>
                </a:extLst>
              </a:tr>
              <a:tr h="308689">
                <a:tc>
                  <a:txBody>
                    <a:bodyPr/>
                    <a:lstStyle/>
                    <a:p>
                      <a:pPr marL="0" marR="0" algn="l">
                        <a:lnSpc>
                          <a:spcPct val="107000"/>
                        </a:lnSpc>
                        <a:spcBef>
                          <a:spcPts val="0"/>
                        </a:spcBef>
                        <a:spcAft>
                          <a:spcPts val="0"/>
                        </a:spcAft>
                      </a:pPr>
                      <a:r>
                        <a:rPr lang="en-US" sz="1200" dirty="0">
                          <a:effectLst/>
                        </a:rPr>
                        <a:t>Pre-condition(s)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User connected to the internet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17593954"/>
                  </a:ext>
                </a:extLst>
              </a:tr>
              <a:tr h="637652">
                <a:tc>
                  <a:txBody>
                    <a:bodyPr/>
                    <a:lstStyle/>
                    <a:p>
                      <a:pPr marL="0" marR="0" algn="l">
                        <a:lnSpc>
                          <a:spcPct val="107000"/>
                        </a:lnSpc>
                        <a:spcBef>
                          <a:spcPts val="0"/>
                        </a:spcBef>
                        <a:spcAft>
                          <a:spcPts val="0"/>
                        </a:spcAft>
                      </a:pPr>
                      <a:r>
                        <a:rPr lang="en-US" sz="1200" dirty="0">
                          <a:effectLst/>
                        </a:rPr>
                        <a:t>Scenario flow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marR="0" lvl="0" indent="-342900" algn="l" rtl="0">
                        <a:spcBef>
                          <a:spcPts val="0"/>
                        </a:spcBef>
                        <a:spcAft>
                          <a:spcPts val="0"/>
                        </a:spcAft>
                        <a:buFont typeface="+mj-lt"/>
                        <a:buAutoNum type="arabicPeriod"/>
                      </a:pPr>
                      <a:r>
                        <a:rPr lang="en-US" sz="1200" b="1" dirty="0">
                          <a:effectLst/>
                        </a:rPr>
                        <a:t>Open website.</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Click Registration .</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Enter his user name &amp; password and </a:t>
                      </a:r>
                      <a:r>
                        <a:rPr lang="en-US" sz="1400" b="1" i="0" kern="1200" dirty="0">
                          <a:solidFill>
                            <a:schemeClr val="dk1"/>
                          </a:solidFill>
                          <a:effectLst/>
                          <a:latin typeface="+mn-lt"/>
                          <a:ea typeface="+mn-ea"/>
                          <a:cs typeface="+mn-cs"/>
                        </a:rPr>
                        <a:t>necessary information.</a:t>
                      </a:r>
                      <a:endParaRPr lang="en-US" sz="700" b="1" dirty="0">
                        <a:effectLst/>
                      </a:endParaRPr>
                    </a:p>
                    <a:p>
                      <a:pPr marL="342900" marR="0" lvl="0" indent="-342900" algn="l">
                        <a:spcBef>
                          <a:spcPts val="0"/>
                        </a:spcBef>
                        <a:spcAft>
                          <a:spcPts val="0"/>
                        </a:spcAft>
                        <a:buFont typeface="+mj-lt"/>
                        <a:buAutoNum type="arabicPeriod"/>
                      </a:pPr>
                      <a:r>
                        <a:rPr lang="en-US" sz="1200" b="1" dirty="0">
                          <a:effectLst/>
                        </a:rPr>
                        <a:t>Display registered successfully.</a:t>
                      </a:r>
                      <a:endParaRPr lang="en-US" sz="9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93773246"/>
                  </a:ext>
                </a:extLst>
              </a:tr>
              <a:tr h="308689">
                <a:tc>
                  <a:txBody>
                    <a:bodyPr/>
                    <a:lstStyle/>
                    <a:p>
                      <a:pPr marL="0" marR="0" algn="l">
                        <a:lnSpc>
                          <a:spcPct val="107000"/>
                        </a:lnSpc>
                        <a:spcBef>
                          <a:spcPts val="0"/>
                        </a:spcBef>
                        <a:spcAft>
                          <a:spcPts val="0"/>
                        </a:spcAft>
                      </a:pPr>
                      <a:r>
                        <a:rPr lang="en-US" sz="1200" dirty="0">
                          <a:effectLst/>
                        </a:rPr>
                        <a:t>Alternate flow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b="1" dirty="0">
                          <a:effectLst/>
                        </a:rPr>
                        <a:t>4a- If the user name or password not meet the terms the website will display Error message  and  go to step 3.</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00199677"/>
                  </a:ext>
                </a:extLst>
              </a:tr>
              <a:tr h="308689">
                <a:tc>
                  <a:txBody>
                    <a:bodyPr/>
                    <a:lstStyle/>
                    <a:p>
                      <a:pPr marL="0" marR="0" algn="l">
                        <a:lnSpc>
                          <a:spcPct val="107000"/>
                        </a:lnSpc>
                        <a:spcBef>
                          <a:spcPts val="0"/>
                        </a:spcBef>
                        <a:spcAft>
                          <a:spcPts val="0"/>
                        </a:spcAft>
                      </a:pPr>
                      <a:r>
                        <a:rPr lang="en-US" sz="1200" dirty="0">
                          <a:effectLst/>
                        </a:rPr>
                        <a:t>Post Condition: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100" b="1" i="0" kern="1200" dirty="0">
                          <a:solidFill>
                            <a:schemeClr val="dk1"/>
                          </a:solidFill>
                          <a:effectLst/>
                          <a:latin typeface="+mn-lt"/>
                          <a:ea typeface="+mn-ea"/>
                          <a:cs typeface="+mn-cs"/>
                        </a:rPr>
                        <a:t>they can create and manage their profiles, including details such as education, work experience, skills, and preferences.</a:t>
                      </a:r>
                      <a:endParaRPr lang="en-US" sz="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05379829"/>
                  </a:ext>
                </a:extLst>
              </a:tr>
            </a:tbl>
          </a:graphicData>
        </a:graphic>
      </p:graphicFrame>
      <p:sp>
        <p:nvSpPr>
          <p:cNvPr id="10" name="TextBox 9">
            <a:extLst>
              <a:ext uri="{FF2B5EF4-FFF2-40B4-BE49-F238E27FC236}">
                <a16:creationId xmlns:a16="http://schemas.microsoft.com/office/drawing/2014/main" id="{10E23338-F0C4-95E7-B8DF-D0D0ABE328BE}"/>
              </a:ext>
            </a:extLst>
          </p:cNvPr>
          <p:cNvSpPr txBox="1"/>
          <p:nvPr/>
        </p:nvSpPr>
        <p:spPr>
          <a:xfrm>
            <a:off x="1" y="2631514"/>
            <a:ext cx="12192000" cy="430887"/>
          </a:xfrm>
          <a:prstGeom prst="rect">
            <a:avLst/>
          </a:prstGeom>
          <a:noFill/>
        </p:spPr>
        <p:txBody>
          <a:bodyPr wrap="square" rtlCol="0">
            <a:spAutoFit/>
          </a:bodyPr>
          <a:lstStyle/>
          <a:p>
            <a:pPr algn="ctr"/>
            <a:r>
              <a:rPr lang="en-US" sz="2200" b="1" dirty="0">
                <a:solidFill>
                  <a:srgbClr val="0070C0"/>
                </a:solidFill>
              </a:rPr>
              <a:t>Section 3.4:</a:t>
            </a:r>
            <a:r>
              <a:rPr lang="en-US" sz="2200" dirty="0">
                <a:solidFill>
                  <a:srgbClr val="0070C0"/>
                </a:solidFill>
              </a:rPr>
              <a:t>Use Cases Detailed Descriptions</a:t>
            </a:r>
          </a:p>
        </p:txBody>
      </p:sp>
    </p:spTree>
    <p:extLst>
      <p:ext uri="{BB962C8B-B14F-4D97-AF65-F5344CB8AC3E}">
        <p14:creationId xmlns:p14="http://schemas.microsoft.com/office/powerpoint/2010/main" val="3403000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137D8-5BDB-C820-502B-398503F87106}"/>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29AE68CD-A56C-F3E6-8761-A79161823A06}"/>
              </a:ext>
            </a:extLst>
          </p:cNvPr>
          <p:cNvSpPr>
            <a:spLocks noGrp="1"/>
          </p:cNvSpPr>
          <p:nvPr>
            <p:ph type="ftr" sz="quarter" idx="11"/>
          </p:nvPr>
        </p:nvSpPr>
        <p:spPr>
          <a:xfrm>
            <a:off x="10016108" y="6476577"/>
            <a:ext cx="1602727"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7CCDFB8B-917D-DE7E-7BC9-98B537C7FFDE}"/>
              </a:ext>
            </a:extLst>
          </p:cNvPr>
          <p:cNvSpPr>
            <a:spLocks noGrp="1"/>
          </p:cNvSpPr>
          <p:nvPr>
            <p:ph type="sldNum" sz="quarter" idx="12"/>
          </p:nvPr>
        </p:nvSpPr>
        <p:spPr>
          <a:xfrm>
            <a:off x="11618834" y="6607323"/>
            <a:ext cx="511251" cy="183618"/>
          </a:xfrm>
        </p:spPr>
        <p:txBody>
          <a:bodyPr/>
          <a:lstStyle/>
          <a:p>
            <a:fld id="{6E91CC32-6A6B-4E2E-BBA1-6864F305DA26}" type="slidenum">
              <a:rPr lang="en-US" b="1" smtClean="0">
                <a:solidFill>
                  <a:srgbClr val="0070C0"/>
                </a:solidFill>
              </a:rPr>
              <a:t>19</a:t>
            </a:fld>
            <a:endParaRPr lang="en-US" b="1">
              <a:solidFill>
                <a:srgbClr val="0070C0"/>
              </a:solidFill>
            </a:endParaRPr>
          </a:p>
        </p:txBody>
      </p:sp>
      <p:graphicFrame>
        <p:nvGraphicFramePr>
          <p:cNvPr id="8" name="Table 7">
            <a:extLst>
              <a:ext uri="{FF2B5EF4-FFF2-40B4-BE49-F238E27FC236}">
                <a16:creationId xmlns:a16="http://schemas.microsoft.com/office/drawing/2014/main" id="{BA6C3E22-040C-4575-C621-3E70F3AB090D}"/>
              </a:ext>
            </a:extLst>
          </p:cNvPr>
          <p:cNvGraphicFramePr>
            <a:graphicFrameLocks noGrp="1"/>
          </p:cNvGraphicFramePr>
          <p:nvPr>
            <p:extLst>
              <p:ext uri="{D42A27DB-BD31-4B8C-83A1-F6EECF244321}">
                <p14:modId xmlns:p14="http://schemas.microsoft.com/office/powerpoint/2010/main" val="320241920"/>
              </p:ext>
            </p:extLst>
          </p:nvPr>
        </p:nvGraphicFramePr>
        <p:xfrm>
          <a:off x="61912" y="381423"/>
          <a:ext cx="12068175" cy="3012737"/>
        </p:xfrm>
        <a:graphic>
          <a:graphicData uri="http://schemas.openxmlformats.org/drawingml/2006/table">
            <a:tbl>
              <a:tblPr firstRow="1" firstCol="1" bandRow="1">
                <a:tableStyleId>{00A15C55-8517-42AA-B614-E9B94910E393}</a:tableStyleId>
              </a:tblPr>
              <a:tblGrid>
                <a:gridCol w="2252414">
                  <a:extLst>
                    <a:ext uri="{9D8B030D-6E8A-4147-A177-3AD203B41FA5}">
                      <a16:colId xmlns:a16="http://schemas.microsoft.com/office/drawing/2014/main" val="1542972692"/>
                    </a:ext>
                  </a:extLst>
                </a:gridCol>
                <a:gridCol w="9815761">
                  <a:extLst>
                    <a:ext uri="{9D8B030D-6E8A-4147-A177-3AD203B41FA5}">
                      <a16:colId xmlns:a16="http://schemas.microsoft.com/office/drawing/2014/main" val="196112190"/>
                    </a:ext>
                  </a:extLst>
                </a:gridCol>
              </a:tblGrid>
              <a:tr h="237852">
                <a:tc>
                  <a:txBody>
                    <a:bodyPr/>
                    <a:lstStyle/>
                    <a:p>
                      <a:pPr marL="0" marR="0" algn="l">
                        <a:lnSpc>
                          <a:spcPct val="107000"/>
                        </a:lnSpc>
                        <a:spcBef>
                          <a:spcPts val="0"/>
                        </a:spcBef>
                        <a:spcAft>
                          <a:spcPts val="0"/>
                        </a:spcAft>
                      </a:pPr>
                      <a:r>
                        <a:rPr lang="en-US" sz="1200" dirty="0">
                          <a:effectLst/>
                        </a:rPr>
                        <a:t>Use case Number: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02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66395764"/>
                  </a:ext>
                </a:extLst>
              </a:tr>
              <a:tr h="260074">
                <a:tc>
                  <a:txBody>
                    <a:bodyPr/>
                    <a:lstStyle/>
                    <a:p>
                      <a:pPr marL="0" marR="0" algn="l">
                        <a:lnSpc>
                          <a:spcPct val="107000"/>
                        </a:lnSpc>
                        <a:spcBef>
                          <a:spcPts val="0"/>
                        </a:spcBef>
                        <a:spcAft>
                          <a:spcPts val="0"/>
                        </a:spcAft>
                      </a:pPr>
                      <a:r>
                        <a:rPr lang="en-US" sz="1200" dirty="0">
                          <a:effectLst/>
                        </a:rPr>
                        <a:t>Use case 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1" i="0" kern="1200" dirty="0">
                          <a:solidFill>
                            <a:schemeClr val="dk1"/>
                          </a:solidFill>
                          <a:effectLst/>
                          <a:latin typeface="+mn-lt"/>
                          <a:ea typeface="+mn-ea"/>
                          <a:cs typeface="+mn-cs"/>
                        </a:rPr>
                        <a:t>User Authentication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54928472"/>
                  </a:ext>
                </a:extLst>
              </a:tr>
              <a:tr h="259602">
                <a:tc>
                  <a:txBody>
                    <a:bodyPr/>
                    <a:lstStyle/>
                    <a:p>
                      <a:pPr marL="0" marR="0" algn="l">
                        <a:lnSpc>
                          <a:spcPct val="107000"/>
                        </a:lnSpc>
                        <a:spcBef>
                          <a:spcPts val="0"/>
                        </a:spcBef>
                        <a:spcAft>
                          <a:spcPts val="0"/>
                        </a:spcAft>
                        <a:tabLst>
                          <a:tab pos="1143635" algn="r"/>
                        </a:tabLst>
                      </a:pPr>
                      <a:r>
                        <a:rPr lang="en-US" sz="1200" dirty="0">
                          <a:effectLst/>
                        </a:rPr>
                        <a:t>Overview:</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User Login to the site.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60472540"/>
                  </a:ext>
                </a:extLst>
              </a:tr>
              <a:tr h="259602">
                <a:tc>
                  <a:txBody>
                    <a:bodyPr/>
                    <a:lstStyle/>
                    <a:p>
                      <a:pPr marL="0" marR="0" algn="l">
                        <a:lnSpc>
                          <a:spcPct val="107000"/>
                        </a:lnSpc>
                        <a:spcBef>
                          <a:spcPts val="0"/>
                        </a:spcBef>
                        <a:spcAft>
                          <a:spcPts val="0"/>
                        </a:spcAft>
                      </a:pPr>
                      <a:r>
                        <a:rPr lang="en-US" sz="1200" dirty="0">
                          <a:effectLst/>
                        </a:rPr>
                        <a:t>Actor(s):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Job Seeker ,Employer and Administrator.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325071"/>
                  </a:ext>
                </a:extLst>
              </a:tr>
              <a:tr h="259602">
                <a:tc>
                  <a:txBody>
                    <a:bodyPr/>
                    <a:lstStyle/>
                    <a:p>
                      <a:pPr marL="0" marR="0" algn="l">
                        <a:lnSpc>
                          <a:spcPct val="107000"/>
                        </a:lnSpc>
                        <a:spcBef>
                          <a:spcPts val="0"/>
                        </a:spcBef>
                        <a:spcAft>
                          <a:spcPts val="0"/>
                        </a:spcAft>
                      </a:pPr>
                      <a:r>
                        <a:rPr lang="en-US" sz="1200" dirty="0">
                          <a:effectLst/>
                        </a:rPr>
                        <a:t>Pre-condition(s)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User connected to the internet and </a:t>
                      </a:r>
                      <a:r>
                        <a:rPr lang="en-US" sz="1800" b="0" i="0" kern="1200" dirty="0">
                          <a:solidFill>
                            <a:schemeClr val="dk1"/>
                          </a:solidFill>
                          <a:effectLst/>
                          <a:latin typeface="+mn-lt"/>
                          <a:ea typeface="+mn-ea"/>
                          <a:cs typeface="+mn-cs"/>
                        </a:rPr>
                        <a:t>Registered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17593954"/>
                  </a:ext>
                </a:extLst>
              </a:tr>
              <a:tr h="932306">
                <a:tc>
                  <a:txBody>
                    <a:bodyPr/>
                    <a:lstStyle/>
                    <a:p>
                      <a:pPr marL="0" marR="0" algn="l">
                        <a:lnSpc>
                          <a:spcPct val="107000"/>
                        </a:lnSpc>
                        <a:spcBef>
                          <a:spcPts val="0"/>
                        </a:spcBef>
                        <a:spcAft>
                          <a:spcPts val="0"/>
                        </a:spcAft>
                      </a:pPr>
                      <a:r>
                        <a:rPr lang="en-US" sz="1200" dirty="0">
                          <a:effectLst/>
                        </a:rPr>
                        <a:t>Scenario flow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marR="0" lvl="0" indent="-342900" algn="l" rtl="0">
                        <a:spcBef>
                          <a:spcPts val="0"/>
                        </a:spcBef>
                        <a:spcAft>
                          <a:spcPts val="0"/>
                        </a:spcAft>
                        <a:buFont typeface="+mj-lt"/>
                        <a:buAutoNum type="arabicPeriod"/>
                      </a:pPr>
                      <a:r>
                        <a:rPr lang="en-US" sz="1200" b="1" dirty="0">
                          <a:effectLst/>
                        </a:rPr>
                        <a:t>Open website.</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Click Login. </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Enter his user name &amp; password.</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Display login successfully .</a:t>
                      </a:r>
                      <a:endParaRPr lang="en-US" sz="9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93773246"/>
                  </a:ext>
                </a:extLst>
              </a:tr>
              <a:tr h="486871">
                <a:tc>
                  <a:txBody>
                    <a:bodyPr/>
                    <a:lstStyle/>
                    <a:p>
                      <a:pPr marL="0" marR="0" algn="l">
                        <a:lnSpc>
                          <a:spcPct val="107000"/>
                        </a:lnSpc>
                        <a:spcBef>
                          <a:spcPts val="0"/>
                        </a:spcBef>
                        <a:spcAft>
                          <a:spcPts val="0"/>
                        </a:spcAft>
                      </a:pPr>
                      <a:r>
                        <a:rPr lang="en-US" sz="1200" dirty="0">
                          <a:effectLst/>
                        </a:rPr>
                        <a:t>Alternate flow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b="1" dirty="0">
                          <a:effectLst/>
                        </a:rPr>
                        <a:t>4a- If the user name or password not correct the website will display Error message  and  go to step 3.</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00199677"/>
                  </a:ext>
                </a:extLst>
              </a:tr>
              <a:tr h="237852">
                <a:tc>
                  <a:txBody>
                    <a:bodyPr/>
                    <a:lstStyle/>
                    <a:p>
                      <a:pPr marL="0" marR="0" algn="l">
                        <a:lnSpc>
                          <a:spcPct val="107000"/>
                        </a:lnSpc>
                        <a:spcBef>
                          <a:spcPts val="0"/>
                        </a:spcBef>
                        <a:spcAft>
                          <a:spcPts val="0"/>
                        </a:spcAft>
                      </a:pPr>
                      <a:r>
                        <a:rPr lang="en-US" sz="1200" dirty="0">
                          <a:effectLst/>
                        </a:rPr>
                        <a:t>Post Condition: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b="1" dirty="0">
                          <a:effectLst/>
                        </a:rPr>
                        <a:t>The system will display home page. </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05379829"/>
                  </a:ext>
                </a:extLst>
              </a:tr>
            </a:tbl>
          </a:graphicData>
        </a:graphic>
      </p:graphicFrame>
      <p:graphicFrame>
        <p:nvGraphicFramePr>
          <p:cNvPr id="6" name="Table 5">
            <a:extLst>
              <a:ext uri="{FF2B5EF4-FFF2-40B4-BE49-F238E27FC236}">
                <a16:creationId xmlns:a16="http://schemas.microsoft.com/office/drawing/2014/main" id="{2257FEFB-A58B-FC8F-FC85-1CAE3857B2D0}"/>
              </a:ext>
            </a:extLst>
          </p:cNvPr>
          <p:cNvGraphicFramePr>
            <a:graphicFrameLocks noGrp="1"/>
          </p:cNvGraphicFramePr>
          <p:nvPr>
            <p:extLst>
              <p:ext uri="{D42A27DB-BD31-4B8C-83A1-F6EECF244321}">
                <p14:modId xmlns:p14="http://schemas.microsoft.com/office/powerpoint/2010/main" val="2134140347"/>
              </p:ext>
            </p:extLst>
          </p:nvPr>
        </p:nvGraphicFramePr>
        <p:xfrm>
          <a:off x="61911" y="3543488"/>
          <a:ext cx="12068175" cy="3063835"/>
        </p:xfrm>
        <a:graphic>
          <a:graphicData uri="http://schemas.openxmlformats.org/drawingml/2006/table">
            <a:tbl>
              <a:tblPr firstRow="1" firstCol="1" bandRow="1">
                <a:tableStyleId>{00A15C55-8517-42AA-B614-E9B94910E393}</a:tableStyleId>
              </a:tblPr>
              <a:tblGrid>
                <a:gridCol w="2252414">
                  <a:extLst>
                    <a:ext uri="{9D8B030D-6E8A-4147-A177-3AD203B41FA5}">
                      <a16:colId xmlns:a16="http://schemas.microsoft.com/office/drawing/2014/main" val="1542972692"/>
                    </a:ext>
                  </a:extLst>
                </a:gridCol>
                <a:gridCol w="9815761">
                  <a:extLst>
                    <a:ext uri="{9D8B030D-6E8A-4147-A177-3AD203B41FA5}">
                      <a16:colId xmlns:a16="http://schemas.microsoft.com/office/drawing/2014/main" val="196112190"/>
                    </a:ext>
                  </a:extLst>
                </a:gridCol>
              </a:tblGrid>
              <a:tr h="253621">
                <a:tc>
                  <a:txBody>
                    <a:bodyPr/>
                    <a:lstStyle/>
                    <a:p>
                      <a:pPr marL="0" marR="0" algn="l">
                        <a:lnSpc>
                          <a:spcPct val="107000"/>
                        </a:lnSpc>
                        <a:spcBef>
                          <a:spcPts val="0"/>
                        </a:spcBef>
                        <a:spcAft>
                          <a:spcPts val="0"/>
                        </a:spcAft>
                      </a:pPr>
                      <a:r>
                        <a:rPr lang="en-US" sz="1200" dirty="0">
                          <a:effectLst/>
                        </a:rPr>
                        <a:t>Use case Number: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03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66395764"/>
                  </a:ext>
                </a:extLst>
              </a:tr>
              <a:tr h="295826">
                <a:tc>
                  <a:txBody>
                    <a:bodyPr/>
                    <a:lstStyle/>
                    <a:p>
                      <a:pPr marL="0" marR="0" algn="l">
                        <a:lnSpc>
                          <a:spcPct val="107000"/>
                        </a:lnSpc>
                        <a:spcBef>
                          <a:spcPts val="0"/>
                        </a:spcBef>
                        <a:spcAft>
                          <a:spcPts val="0"/>
                        </a:spcAft>
                      </a:pPr>
                      <a:r>
                        <a:rPr lang="en-US" sz="1200" dirty="0">
                          <a:effectLst/>
                        </a:rPr>
                        <a:t>Use case 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1" i="0" kern="1200" dirty="0">
                          <a:solidFill>
                            <a:schemeClr val="dk1"/>
                          </a:solidFill>
                          <a:effectLst/>
                          <a:latin typeface="+mn-lt"/>
                          <a:ea typeface="+mn-ea"/>
                          <a:cs typeface="+mn-cs"/>
                        </a:rPr>
                        <a:t>Job Search and Filtering</a:t>
                      </a:r>
                    </a:p>
                  </a:txBody>
                  <a:tcPr marL="68580" marR="68580" marT="0" marB="0"/>
                </a:tc>
                <a:extLst>
                  <a:ext uri="{0D108BD9-81ED-4DB2-BD59-A6C34878D82A}">
                    <a16:rowId xmlns:a16="http://schemas.microsoft.com/office/drawing/2014/main" val="4254928472"/>
                  </a:ext>
                </a:extLst>
              </a:tr>
              <a:tr h="276813">
                <a:tc>
                  <a:txBody>
                    <a:bodyPr/>
                    <a:lstStyle/>
                    <a:p>
                      <a:pPr marL="0" marR="0" algn="l">
                        <a:lnSpc>
                          <a:spcPct val="107000"/>
                        </a:lnSpc>
                        <a:spcBef>
                          <a:spcPts val="0"/>
                        </a:spcBef>
                        <a:spcAft>
                          <a:spcPts val="0"/>
                        </a:spcAft>
                        <a:tabLst>
                          <a:tab pos="1143635" algn="r"/>
                        </a:tabLst>
                      </a:pPr>
                      <a:r>
                        <a:rPr lang="en-US" sz="1200">
                          <a:effectLst/>
                        </a:rPr>
                        <a:t>Overview:</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500" b="1" dirty="0">
                          <a:effectLst/>
                          <a:latin typeface="Calibri" panose="020F0502020204030204" pitchFamily="34" charset="0"/>
                          <a:ea typeface="Calibri" panose="020F0502020204030204" pitchFamily="34" charset="0"/>
                          <a:cs typeface="Arial" panose="020B0604020202020204" pitchFamily="34" charset="0"/>
                        </a:rPr>
                        <a:t>search for IT jobs using various filters such as keywords, location, skills, experience level, and job type. </a:t>
                      </a:r>
                    </a:p>
                  </a:txBody>
                  <a:tcPr marL="68580" marR="68580" marT="0" marB="0"/>
                </a:tc>
                <a:extLst>
                  <a:ext uri="{0D108BD9-81ED-4DB2-BD59-A6C34878D82A}">
                    <a16:rowId xmlns:a16="http://schemas.microsoft.com/office/drawing/2014/main" val="1660472540"/>
                  </a:ext>
                </a:extLst>
              </a:tr>
              <a:tr h="297857">
                <a:tc>
                  <a:txBody>
                    <a:bodyPr/>
                    <a:lstStyle/>
                    <a:p>
                      <a:pPr marL="0" marR="0" algn="l">
                        <a:lnSpc>
                          <a:spcPct val="107000"/>
                        </a:lnSpc>
                        <a:spcBef>
                          <a:spcPts val="0"/>
                        </a:spcBef>
                        <a:spcAft>
                          <a:spcPts val="0"/>
                        </a:spcAft>
                      </a:pPr>
                      <a:r>
                        <a:rPr lang="en-US" sz="1200">
                          <a:effectLst/>
                        </a:rPr>
                        <a:t>Actor(s):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Job Seeker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325071"/>
                  </a:ext>
                </a:extLst>
              </a:tr>
              <a:tr h="297857">
                <a:tc>
                  <a:txBody>
                    <a:bodyPr/>
                    <a:lstStyle/>
                    <a:p>
                      <a:pPr marL="0" marR="0" algn="l">
                        <a:lnSpc>
                          <a:spcPct val="107000"/>
                        </a:lnSpc>
                        <a:spcBef>
                          <a:spcPts val="0"/>
                        </a:spcBef>
                        <a:spcAft>
                          <a:spcPts val="0"/>
                        </a:spcAft>
                      </a:pPr>
                      <a:r>
                        <a:rPr lang="en-US" sz="1200" dirty="0">
                          <a:effectLst/>
                        </a:rPr>
                        <a:t>Pre-condition(s)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User connected to the internet and Logged in.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17593954"/>
                  </a:ext>
                </a:extLst>
              </a:tr>
              <a:tr h="994117">
                <a:tc>
                  <a:txBody>
                    <a:bodyPr/>
                    <a:lstStyle/>
                    <a:p>
                      <a:pPr marL="0" marR="0" algn="l">
                        <a:lnSpc>
                          <a:spcPct val="107000"/>
                        </a:lnSpc>
                        <a:spcBef>
                          <a:spcPts val="0"/>
                        </a:spcBef>
                        <a:spcAft>
                          <a:spcPts val="0"/>
                        </a:spcAft>
                      </a:pPr>
                      <a:r>
                        <a:rPr lang="en-US" sz="1200">
                          <a:effectLst/>
                        </a:rPr>
                        <a:t>Scenario flow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marR="0" lvl="0" indent="-342900" algn="l" rtl="0">
                        <a:spcBef>
                          <a:spcPts val="0"/>
                        </a:spcBef>
                        <a:spcAft>
                          <a:spcPts val="0"/>
                        </a:spcAft>
                        <a:buFont typeface="+mj-lt"/>
                        <a:buAutoNum type="arabicPeriod"/>
                      </a:pPr>
                      <a:r>
                        <a:rPr lang="en-US" sz="1200" b="1" dirty="0">
                          <a:effectLst/>
                        </a:rPr>
                        <a:t>Login to website.</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Click search for a job with job title. </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Enter </a:t>
                      </a:r>
                      <a:r>
                        <a:rPr lang="en-US" sz="1400" b="1" dirty="0">
                          <a:effectLst/>
                          <a:latin typeface="Calibri" panose="020F0502020204030204" pitchFamily="34" charset="0"/>
                          <a:ea typeface="Calibri" panose="020F0502020204030204" pitchFamily="34" charset="0"/>
                          <a:cs typeface="Arial" panose="020B0604020202020204" pitchFamily="34" charset="0"/>
                        </a:rPr>
                        <a:t>keywords, skills, experience ,and job type.</a:t>
                      </a:r>
                      <a:endParaRPr lang="en-US" sz="1400" b="1" dirty="0">
                        <a:effectLst/>
                      </a:endParaRPr>
                    </a:p>
                    <a:p>
                      <a:pPr marL="342900" marR="0" lvl="0" indent="-342900" algn="l">
                        <a:spcBef>
                          <a:spcPts val="0"/>
                        </a:spcBef>
                        <a:spcAft>
                          <a:spcPts val="0"/>
                        </a:spcAft>
                        <a:buFont typeface="+mj-lt"/>
                        <a:buAutoNum type="arabicPeriod"/>
                      </a:pPr>
                      <a:r>
                        <a:rPr lang="en-US" sz="1200" b="1" dirty="0">
                          <a:effectLst/>
                        </a:rPr>
                        <a:t>Display List of relevant jobs.</a:t>
                      </a:r>
                      <a:endParaRPr lang="en-US" sz="9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93773246"/>
                  </a:ext>
                </a:extLst>
              </a:tr>
              <a:tr h="394123">
                <a:tc>
                  <a:txBody>
                    <a:bodyPr/>
                    <a:lstStyle/>
                    <a:p>
                      <a:pPr marL="0" marR="0" algn="l">
                        <a:lnSpc>
                          <a:spcPct val="107000"/>
                        </a:lnSpc>
                        <a:spcBef>
                          <a:spcPts val="0"/>
                        </a:spcBef>
                        <a:spcAft>
                          <a:spcPts val="0"/>
                        </a:spcAft>
                      </a:pPr>
                      <a:r>
                        <a:rPr lang="en-US" sz="1200">
                          <a:effectLst/>
                        </a:rPr>
                        <a:t>Alternate flow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b="1" dirty="0">
                          <a:effectLst/>
                        </a:rPr>
                        <a:t>4a- If there is no job matching the user's qualifications, the system can nominate some requirements for the closest job.</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00199677"/>
                  </a:ext>
                </a:extLst>
              </a:tr>
              <a:tr h="253621">
                <a:tc>
                  <a:txBody>
                    <a:bodyPr/>
                    <a:lstStyle/>
                    <a:p>
                      <a:pPr marL="0" marR="0" algn="l">
                        <a:lnSpc>
                          <a:spcPct val="107000"/>
                        </a:lnSpc>
                        <a:spcBef>
                          <a:spcPts val="0"/>
                        </a:spcBef>
                        <a:spcAft>
                          <a:spcPts val="0"/>
                        </a:spcAft>
                      </a:pPr>
                      <a:r>
                        <a:rPr lang="en-US" sz="1200">
                          <a:effectLst/>
                        </a:rPr>
                        <a:t>Post Condition: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Arial" panose="020B0604020202020204" pitchFamily="34" charset="0"/>
                        </a:rPr>
                        <a:t>The system return relevant job listings based on the search criteria.</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05379829"/>
                  </a:ext>
                </a:extLst>
              </a:tr>
            </a:tbl>
          </a:graphicData>
        </a:graphic>
      </p:graphicFrame>
    </p:spTree>
    <p:extLst>
      <p:ext uri="{BB962C8B-B14F-4D97-AF65-F5344CB8AC3E}">
        <p14:creationId xmlns:p14="http://schemas.microsoft.com/office/powerpoint/2010/main" val="859496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31AE94-9E8A-94E1-6ADA-3F172CB925C3}"/>
              </a:ext>
            </a:extLst>
          </p:cNvPr>
          <p:cNvSpPr txBox="1"/>
          <p:nvPr/>
        </p:nvSpPr>
        <p:spPr>
          <a:xfrm>
            <a:off x="308389" y="750161"/>
            <a:ext cx="5787610" cy="1970600"/>
          </a:xfr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rgbClr val="0070C0"/>
                </a:solidFill>
                <a:latin typeface="+mj-lt"/>
                <a:ea typeface="+mj-ea"/>
                <a:cs typeface="+mj-cs"/>
              </a:rPr>
              <a:t>-</a:t>
            </a:r>
            <a:r>
              <a:rPr lang="en-US" sz="4000" b="1" dirty="0">
                <a:solidFill>
                  <a:srgbClr val="0070C0"/>
                </a:solidFill>
                <a:latin typeface="+mj-lt"/>
                <a:ea typeface="+mj-ea"/>
                <a:cs typeface="+mj-cs"/>
              </a:rPr>
              <a:t>JOB SHOP</a:t>
            </a:r>
            <a:endParaRPr lang="en-US" sz="4000" b="1" kern="1200" dirty="0">
              <a:solidFill>
                <a:schemeClr val="bg1"/>
              </a:solidFill>
              <a:latin typeface="+mj-lt"/>
              <a:ea typeface="+mj-ea"/>
              <a:cs typeface="+mj-cs"/>
            </a:endParaRPr>
          </a:p>
        </p:txBody>
      </p:sp>
      <p:sp>
        <p:nvSpPr>
          <p:cNvPr id="2" name="Date Placeholder 1">
            <a:extLst>
              <a:ext uri="{FF2B5EF4-FFF2-40B4-BE49-F238E27FC236}">
                <a16:creationId xmlns:a16="http://schemas.microsoft.com/office/drawing/2014/main" id="{5E34552B-2214-7414-4ECC-665111654BA9}"/>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r>
              <a:rPr lang="en-US" b="1" dirty="0">
                <a:solidFill>
                  <a:srgbClr val="0070C0"/>
                </a:solidFill>
              </a:rPr>
              <a:t>Graduation project 2024</a:t>
            </a:r>
          </a:p>
        </p:txBody>
      </p:sp>
      <p:pic>
        <p:nvPicPr>
          <p:cNvPr id="8" name="Picture 7" descr="A blue open book with black background">
            <a:extLst>
              <a:ext uri="{FF2B5EF4-FFF2-40B4-BE49-F238E27FC236}">
                <a16:creationId xmlns:a16="http://schemas.microsoft.com/office/drawing/2014/main" id="{86517138-7C6D-B745-3A7B-657F325622A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9541" r="2" b="17636"/>
          <a:stretch/>
        </p:blipFill>
        <p:spPr>
          <a:xfrm>
            <a:off x="419101" y="3098529"/>
            <a:ext cx="4686299" cy="2944162"/>
          </a:xfrm>
          <a:custGeom>
            <a:avLst/>
            <a:gdLst/>
            <a:ahLst/>
            <a:cxnLst/>
            <a:rect l="l" t="t" r="r" b="b"/>
            <a:pathLst>
              <a:path w="4686299" h="2944162">
                <a:moveTo>
                  <a:pt x="490703" y="0"/>
                </a:moveTo>
                <a:lnTo>
                  <a:pt x="4195596" y="0"/>
                </a:lnTo>
                <a:cubicBezTo>
                  <a:pt x="4466604" y="0"/>
                  <a:pt x="4686299" y="219695"/>
                  <a:pt x="4686299" y="490703"/>
                </a:cubicBezTo>
                <a:lnTo>
                  <a:pt x="4686299" y="2453459"/>
                </a:lnTo>
                <a:cubicBezTo>
                  <a:pt x="4686299" y="2724467"/>
                  <a:pt x="4466604" y="2944162"/>
                  <a:pt x="4195596" y="2944162"/>
                </a:cubicBezTo>
                <a:lnTo>
                  <a:pt x="490703" y="2944162"/>
                </a:lnTo>
                <a:cubicBezTo>
                  <a:pt x="219695" y="2944162"/>
                  <a:pt x="0" y="2724467"/>
                  <a:pt x="0" y="2453459"/>
                </a:cubicBezTo>
                <a:lnTo>
                  <a:pt x="0" y="490703"/>
                </a:lnTo>
                <a:cubicBezTo>
                  <a:pt x="0" y="219695"/>
                  <a:pt x="219695" y="0"/>
                  <a:pt x="490703" y="0"/>
                </a:cubicBezTo>
                <a:close/>
              </a:path>
            </a:pathLst>
          </a:custGeom>
          <a:noFill/>
        </p:spPr>
      </p:pic>
      <p:sp>
        <p:nvSpPr>
          <p:cNvPr id="6" name="TextBox 5">
            <a:extLst>
              <a:ext uri="{FF2B5EF4-FFF2-40B4-BE49-F238E27FC236}">
                <a16:creationId xmlns:a16="http://schemas.microsoft.com/office/drawing/2014/main" id="{EA02453E-8633-5A08-83FF-37B96EBDCF6D}"/>
              </a:ext>
            </a:extLst>
          </p:cNvPr>
          <p:cNvSpPr txBox="1"/>
          <p:nvPr/>
        </p:nvSpPr>
        <p:spPr>
          <a:xfrm>
            <a:off x="6095999" y="750161"/>
            <a:ext cx="5942276" cy="5346947"/>
          </a:xfrm>
        </p:spPr>
        <p:txBody>
          <a:bodyPr vert="horz" lIns="91440" tIns="45720" rIns="91440" bIns="45720" rtlCol="0" anchor="t">
            <a:normAutofit/>
          </a:bodyPr>
          <a:lstStyle/>
          <a:p>
            <a:pPr marL="228600" indent="-228600">
              <a:lnSpc>
                <a:spcPct val="120000"/>
              </a:lnSpc>
              <a:spcBef>
                <a:spcPts val="1000"/>
              </a:spcBef>
              <a:buFont typeface="Arial" panose="020B0604020202020204" pitchFamily="34" charset="0"/>
              <a:buChar char="•"/>
            </a:pPr>
            <a:r>
              <a:rPr lang="en-US" b="1" dirty="0">
                <a:solidFill>
                  <a:schemeClr val="bg1"/>
                </a:solidFill>
              </a:rPr>
              <a:t>-Chapter1:</a:t>
            </a:r>
            <a:r>
              <a:rPr lang="en-US" dirty="0">
                <a:solidFill>
                  <a:schemeClr val="bg1"/>
                </a:solidFill>
              </a:rPr>
              <a:t>Introduction.</a:t>
            </a:r>
          </a:p>
          <a:p>
            <a:pPr marL="228600" indent="-228600">
              <a:lnSpc>
                <a:spcPct val="120000"/>
              </a:lnSpc>
              <a:spcBef>
                <a:spcPts val="1000"/>
              </a:spcBef>
              <a:buFont typeface="Arial" panose="020B0604020202020204" pitchFamily="34" charset="0"/>
              <a:buChar char="•"/>
            </a:pPr>
            <a:r>
              <a:rPr lang="en-US" b="1" dirty="0">
                <a:solidFill>
                  <a:schemeClr val="bg1"/>
                </a:solidFill>
              </a:rPr>
              <a:t>-Chapter2:</a:t>
            </a:r>
            <a:r>
              <a:rPr lang="en-US" dirty="0">
                <a:solidFill>
                  <a:schemeClr val="bg1"/>
                </a:solidFill>
              </a:rPr>
              <a:t>System Architecture.</a:t>
            </a:r>
          </a:p>
          <a:p>
            <a:pPr marL="228600" indent="-228600">
              <a:lnSpc>
                <a:spcPct val="120000"/>
              </a:lnSpc>
              <a:spcBef>
                <a:spcPts val="1000"/>
              </a:spcBef>
              <a:buFont typeface="Arial" panose="020B0604020202020204" pitchFamily="34" charset="0"/>
              <a:buChar char="•"/>
            </a:pPr>
            <a:r>
              <a:rPr lang="en-US" b="1" dirty="0">
                <a:solidFill>
                  <a:schemeClr val="bg1"/>
                </a:solidFill>
              </a:rPr>
              <a:t>-Chapter3:</a:t>
            </a:r>
            <a:r>
              <a:rPr lang="en-US" dirty="0">
                <a:solidFill>
                  <a:schemeClr val="bg1"/>
                </a:solidFill>
              </a:rPr>
              <a:t>User Requirements.</a:t>
            </a:r>
          </a:p>
          <a:p>
            <a:pPr marL="228600" indent="-228600">
              <a:lnSpc>
                <a:spcPct val="120000"/>
              </a:lnSpc>
              <a:spcBef>
                <a:spcPts val="1000"/>
              </a:spcBef>
              <a:buFont typeface="Arial" panose="020B0604020202020204" pitchFamily="34" charset="0"/>
              <a:buChar char="•"/>
            </a:pPr>
            <a:r>
              <a:rPr lang="en-US" b="1" dirty="0">
                <a:solidFill>
                  <a:schemeClr val="bg1"/>
                </a:solidFill>
              </a:rPr>
              <a:t>-Chapter4:</a:t>
            </a:r>
            <a:r>
              <a:rPr lang="en-US" dirty="0">
                <a:solidFill>
                  <a:schemeClr val="bg1"/>
                </a:solidFill>
              </a:rPr>
              <a:t>System Requirements.</a:t>
            </a:r>
          </a:p>
          <a:p>
            <a:pPr marL="228600" indent="-228600">
              <a:lnSpc>
                <a:spcPct val="120000"/>
              </a:lnSpc>
              <a:spcBef>
                <a:spcPts val="1000"/>
              </a:spcBef>
              <a:buFont typeface="Arial" panose="020B0604020202020204" pitchFamily="34" charset="0"/>
              <a:buChar char="•"/>
            </a:pPr>
            <a:r>
              <a:rPr lang="en-US" b="1" dirty="0">
                <a:solidFill>
                  <a:schemeClr val="bg1"/>
                </a:solidFill>
              </a:rPr>
              <a:t>-Chapter5:</a:t>
            </a:r>
            <a:r>
              <a:rPr lang="en-US" dirty="0">
                <a:solidFill>
                  <a:schemeClr val="bg1"/>
                </a:solidFill>
              </a:rPr>
              <a:t>Design and Implementation.</a:t>
            </a:r>
          </a:p>
          <a:p>
            <a:pPr marL="228600" indent="-228600">
              <a:lnSpc>
                <a:spcPct val="120000"/>
              </a:lnSpc>
              <a:spcBef>
                <a:spcPts val="1000"/>
              </a:spcBef>
              <a:buFont typeface="Arial" panose="020B0604020202020204" pitchFamily="34" charset="0"/>
              <a:buChar char="•"/>
            </a:pPr>
            <a:r>
              <a:rPr lang="en-US" b="1" dirty="0">
                <a:solidFill>
                  <a:schemeClr val="bg1"/>
                </a:solidFill>
              </a:rPr>
              <a:t>-Chapter6</a:t>
            </a:r>
            <a:r>
              <a:rPr lang="en-US" sz="1900" b="1" dirty="0">
                <a:solidFill>
                  <a:schemeClr val="bg1"/>
                </a:solidFill>
              </a:rPr>
              <a:t>:</a:t>
            </a:r>
            <a:r>
              <a:rPr lang="en-US" sz="1700" dirty="0">
                <a:solidFill>
                  <a:schemeClr val="bg1"/>
                </a:solidFill>
              </a:rPr>
              <a:t> Testing</a:t>
            </a:r>
            <a:r>
              <a:rPr lang="en-US" sz="1600" dirty="0">
                <a:solidFill>
                  <a:schemeClr val="bg1"/>
                </a:solidFill>
              </a:rPr>
              <a:t>.</a:t>
            </a:r>
            <a:endParaRPr lang="en-US" dirty="0">
              <a:solidFill>
                <a:schemeClr val="bg1"/>
              </a:solidFill>
            </a:endParaRPr>
          </a:p>
          <a:p>
            <a:pPr marL="228600" indent="-228600">
              <a:lnSpc>
                <a:spcPct val="120000"/>
              </a:lnSpc>
              <a:spcBef>
                <a:spcPts val="1000"/>
              </a:spcBef>
              <a:buFont typeface="Arial" panose="020B0604020202020204" pitchFamily="34" charset="0"/>
              <a:buChar char="•"/>
            </a:pPr>
            <a:r>
              <a:rPr lang="en-US" b="1" dirty="0">
                <a:solidFill>
                  <a:schemeClr val="bg1"/>
                </a:solidFill>
              </a:rPr>
              <a:t>-Chapter7: </a:t>
            </a:r>
            <a:r>
              <a:rPr lang="en-US" dirty="0">
                <a:solidFill>
                  <a:schemeClr val="bg1"/>
                </a:solidFill>
              </a:rPr>
              <a:t>Conclusion.</a:t>
            </a:r>
          </a:p>
        </p:txBody>
      </p:sp>
      <p:sp>
        <p:nvSpPr>
          <p:cNvPr id="3" name="Footer Placeholder 2">
            <a:extLst>
              <a:ext uri="{FF2B5EF4-FFF2-40B4-BE49-F238E27FC236}">
                <a16:creationId xmlns:a16="http://schemas.microsoft.com/office/drawing/2014/main" id="{A6C822ED-B9D7-4ACA-7E14-00E4C7B00B83}"/>
              </a:ext>
            </a:extLst>
          </p:cNvPr>
          <p:cNvSpPr>
            <a:spLocks noGrp="1"/>
          </p:cNvSpPr>
          <p:nvPr>
            <p:ph type="ftr" sz="quarter" idx="11"/>
          </p:nvPr>
        </p:nvSpPr>
        <p:spPr>
          <a:xfrm>
            <a:off x="10067924" y="6424761"/>
            <a:ext cx="1336027" cy="365125"/>
          </a:xfrm>
        </p:spPr>
        <p:txBody>
          <a:bodyPr vert="horz" lIns="91440" tIns="45720" rIns="91440" bIns="45720" rtlCol="0" anchor="ctr">
            <a:normAutofit/>
          </a:bodyPr>
          <a:lstStyle/>
          <a:p>
            <a:pPr>
              <a:spcAft>
                <a:spcPts val="600"/>
              </a:spcAft>
            </a:pPr>
            <a:r>
              <a:rPr lang="en-US" b="0" kern="1200" cap="all" spc="0" baseline="0" dirty="0">
                <a:solidFill>
                  <a:srgbClr val="0070C0"/>
                </a:solidFill>
                <a:latin typeface="+mn-lt"/>
                <a:ea typeface="+mn-ea"/>
                <a:cs typeface="+mn-cs"/>
              </a:rPr>
              <a:t>Job shop</a:t>
            </a:r>
          </a:p>
        </p:txBody>
      </p:sp>
      <p:sp>
        <p:nvSpPr>
          <p:cNvPr id="4" name="Slide Number Placeholder 3">
            <a:extLst>
              <a:ext uri="{FF2B5EF4-FFF2-40B4-BE49-F238E27FC236}">
                <a16:creationId xmlns:a16="http://schemas.microsoft.com/office/drawing/2014/main" id="{EAF466F9-2ED6-6738-B4D9-5C2A9F84B0E5}"/>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b="1" smtClean="0">
                <a:solidFill>
                  <a:srgbClr val="0070C0"/>
                </a:solidFill>
              </a:rPr>
              <a:pPr>
                <a:spcAft>
                  <a:spcPts val="600"/>
                </a:spcAft>
              </a:pPr>
              <a:t>2</a:t>
            </a:fld>
            <a:endParaRPr lang="en-US" b="1" dirty="0">
              <a:solidFill>
                <a:srgbClr val="0070C0"/>
              </a:solidFill>
            </a:endParaRPr>
          </a:p>
        </p:txBody>
      </p:sp>
    </p:spTree>
    <p:extLst>
      <p:ext uri="{BB962C8B-B14F-4D97-AF65-F5344CB8AC3E}">
        <p14:creationId xmlns:p14="http://schemas.microsoft.com/office/powerpoint/2010/main" val="3825652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192EB7-129E-DA8B-DAD7-9F5568605D13}"/>
              </a:ext>
            </a:extLst>
          </p:cNvPr>
          <p:cNvSpPr>
            <a:spLocks noGrp="1"/>
          </p:cNvSpPr>
          <p:nvPr>
            <p:ph type="dt" sz="half" idx="10"/>
          </p:nvPr>
        </p:nvSpPr>
        <p:spPr/>
        <p:txBody>
          <a:bodyPr/>
          <a:lstStyle/>
          <a:p>
            <a:r>
              <a:rPr lang="en-US" sz="1000" b="1" dirty="0">
                <a:solidFill>
                  <a:srgbClr val="0070C0"/>
                </a:solidFill>
              </a:rPr>
              <a:t>Graduation Project 2024</a:t>
            </a:r>
          </a:p>
        </p:txBody>
      </p:sp>
      <p:sp>
        <p:nvSpPr>
          <p:cNvPr id="3" name="Footer Placeholder 2">
            <a:extLst>
              <a:ext uri="{FF2B5EF4-FFF2-40B4-BE49-F238E27FC236}">
                <a16:creationId xmlns:a16="http://schemas.microsoft.com/office/drawing/2014/main" id="{7DF8D3B2-DF72-861F-DAF0-09903111F42A}"/>
              </a:ext>
            </a:extLst>
          </p:cNvPr>
          <p:cNvSpPr>
            <a:spLocks noGrp="1"/>
          </p:cNvSpPr>
          <p:nvPr>
            <p:ph type="ftr" sz="quarter" idx="11"/>
          </p:nvPr>
        </p:nvSpPr>
        <p:spPr>
          <a:xfrm>
            <a:off x="10125074" y="6424761"/>
            <a:ext cx="1278877"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A326EA36-CC96-50A1-0986-32DE263ED924}"/>
              </a:ext>
            </a:extLst>
          </p:cNvPr>
          <p:cNvSpPr>
            <a:spLocks noGrp="1"/>
          </p:cNvSpPr>
          <p:nvPr>
            <p:ph type="sldNum" sz="quarter" idx="12"/>
          </p:nvPr>
        </p:nvSpPr>
        <p:spPr/>
        <p:txBody>
          <a:bodyPr/>
          <a:lstStyle/>
          <a:p>
            <a:fld id="{6E91CC32-6A6B-4E2E-BBA1-6864F305DA26}" type="slidenum">
              <a:rPr lang="en-US" b="1" smtClean="0">
                <a:solidFill>
                  <a:srgbClr val="0070C0"/>
                </a:solidFill>
              </a:rPr>
              <a:t>20</a:t>
            </a:fld>
            <a:endParaRPr lang="en-US" b="1" dirty="0">
              <a:solidFill>
                <a:srgbClr val="0070C0"/>
              </a:solidFill>
            </a:endParaRPr>
          </a:p>
        </p:txBody>
      </p:sp>
      <p:graphicFrame>
        <p:nvGraphicFramePr>
          <p:cNvPr id="8" name="Table 7">
            <a:extLst>
              <a:ext uri="{FF2B5EF4-FFF2-40B4-BE49-F238E27FC236}">
                <a16:creationId xmlns:a16="http://schemas.microsoft.com/office/drawing/2014/main" id="{6B9EC1F8-A4C3-A995-DAF3-CEBF4F2DE969}"/>
              </a:ext>
            </a:extLst>
          </p:cNvPr>
          <p:cNvGraphicFramePr>
            <a:graphicFrameLocks noGrp="1"/>
          </p:cNvGraphicFramePr>
          <p:nvPr>
            <p:extLst>
              <p:ext uri="{D42A27DB-BD31-4B8C-83A1-F6EECF244321}">
                <p14:modId xmlns:p14="http://schemas.microsoft.com/office/powerpoint/2010/main" val="2321944146"/>
              </p:ext>
            </p:extLst>
          </p:nvPr>
        </p:nvGraphicFramePr>
        <p:xfrm>
          <a:off x="61912" y="595540"/>
          <a:ext cx="12068175" cy="3063835"/>
        </p:xfrm>
        <a:graphic>
          <a:graphicData uri="http://schemas.openxmlformats.org/drawingml/2006/table">
            <a:tbl>
              <a:tblPr firstRow="1" firstCol="1" bandRow="1">
                <a:tableStyleId>{00A15C55-8517-42AA-B614-E9B94910E393}</a:tableStyleId>
              </a:tblPr>
              <a:tblGrid>
                <a:gridCol w="2252414">
                  <a:extLst>
                    <a:ext uri="{9D8B030D-6E8A-4147-A177-3AD203B41FA5}">
                      <a16:colId xmlns:a16="http://schemas.microsoft.com/office/drawing/2014/main" val="1542972692"/>
                    </a:ext>
                  </a:extLst>
                </a:gridCol>
                <a:gridCol w="9815761">
                  <a:extLst>
                    <a:ext uri="{9D8B030D-6E8A-4147-A177-3AD203B41FA5}">
                      <a16:colId xmlns:a16="http://schemas.microsoft.com/office/drawing/2014/main" val="196112190"/>
                    </a:ext>
                  </a:extLst>
                </a:gridCol>
              </a:tblGrid>
              <a:tr h="253621">
                <a:tc>
                  <a:txBody>
                    <a:bodyPr/>
                    <a:lstStyle/>
                    <a:p>
                      <a:pPr marL="0" marR="0" algn="l">
                        <a:lnSpc>
                          <a:spcPct val="107000"/>
                        </a:lnSpc>
                        <a:spcBef>
                          <a:spcPts val="0"/>
                        </a:spcBef>
                        <a:spcAft>
                          <a:spcPts val="0"/>
                        </a:spcAft>
                      </a:pPr>
                      <a:r>
                        <a:rPr lang="en-US" sz="1200" dirty="0">
                          <a:effectLst/>
                        </a:rPr>
                        <a:t>Use case Number: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04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66395764"/>
                  </a:ext>
                </a:extLst>
              </a:tr>
              <a:tr h="295826">
                <a:tc>
                  <a:txBody>
                    <a:bodyPr/>
                    <a:lstStyle/>
                    <a:p>
                      <a:pPr marL="0" marR="0" algn="l">
                        <a:lnSpc>
                          <a:spcPct val="107000"/>
                        </a:lnSpc>
                        <a:spcBef>
                          <a:spcPts val="0"/>
                        </a:spcBef>
                        <a:spcAft>
                          <a:spcPts val="0"/>
                        </a:spcAft>
                      </a:pPr>
                      <a:r>
                        <a:rPr lang="en-US" sz="1200" dirty="0">
                          <a:effectLst/>
                        </a:rPr>
                        <a:t>Use case 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1" i="0" kern="1200" dirty="0">
                          <a:solidFill>
                            <a:schemeClr val="dk1"/>
                          </a:solidFill>
                          <a:effectLst/>
                          <a:latin typeface="+mn-lt"/>
                          <a:ea typeface="+mn-ea"/>
                          <a:cs typeface="+mn-cs"/>
                        </a:rPr>
                        <a:t>Job Posting</a:t>
                      </a:r>
                    </a:p>
                  </a:txBody>
                  <a:tcPr marL="68580" marR="68580" marT="0" marB="0"/>
                </a:tc>
                <a:extLst>
                  <a:ext uri="{0D108BD9-81ED-4DB2-BD59-A6C34878D82A}">
                    <a16:rowId xmlns:a16="http://schemas.microsoft.com/office/drawing/2014/main" val="4254928472"/>
                  </a:ext>
                </a:extLst>
              </a:tr>
              <a:tr h="276813">
                <a:tc>
                  <a:txBody>
                    <a:bodyPr/>
                    <a:lstStyle/>
                    <a:p>
                      <a:pPr marL="0" marR="0" algn="l">
                        <a:lnSpc>
                          <a:spcPct val="107000"/>
                        </a:lnSpc>
                        <a:spcBef>
                          <a:spcPts val="0"/>
                        </a:spcBef>
                        <a:spcAft>
                          <a:spcPts val="0"/>
                        </a:spcAft>
                        <a:tabLst>
                          <a:tab pos="1143635" algn="r"/>
                        </a:tabLst>
                      </a:pPr>
                      <a:r>
                        <a:rPr lang="en-US" sz="1200">
                          <a:effectLst/>
                        </a:rPr>
                        <a:t>Overview:</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500" b="1" dirty="0">
                          <a:effectLst/>
                          <a:latin typeface="Calibri" panose="020F0502020204030204" pitchFamily="34" charset="0"/>
                          <a:ea typeface="Calibri" panose="020F0502020204030204" pitchFamily="34" charset="0"/>
                          <a:cs typeface="Arial" panose="020B0604020202020204" pitchFamily="34" charset="0"/>
                        </a:rPr>
                        <a:t>post IT job openings by providing detailed job descriptions.</a:t>
                      </a:r>
                    </a:p>
                  </a:txBody>
                  <a:tcPr marL="68580" marR="68580" marT="0" marB="0"/>
                </a:tc>
                <a:extLst>
                  <a:ext uri="{0D108BD9-81ED-4DB2-BD59-A6C34878D82A}">
                    <a16:rowId xmlns:a16="http://schemas.microsoft.com/office/drawing/2014/main" val="1660472540"/>
                  </a:ext>
                </a:extLst>
              </a:tr>
              <a:tr h="297857">
                <a:tc>
                  <a:txBody>
                    <a:bodyPr/>
                    <a:lstStyle/>
                    <a:p>
                      <a:pPr marL="0" marR="0" algn="l">
                        <a:lnSpc>
                          <a:spcPct val="107000"/>
                        </a:lnSpc>
                        <a:spcBef>
                          <a:spcPts val="0"/>
                        </a:spcBef>
                        <a:spcAft>
                          <a:spcPts val="0"/>
                        </a:spcAft>
                      </a:pPr>
                      <a:r>
                        <a:rPr lang="en-US" sz="1200">
                          <a:effectLst/>
                        </a:rPr>
                        <a:t>Actor(s):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Company Administrator , Employers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325071"/>
                  </a:ext>
                </a:extLst>
              </a:tr>
              <a:tr h="297857">
                <a:tc>
                  <a:txBody>
                    <a:bodyPr/>
                    <a:lstStyle/>
                    <a:p>
                      <a:pPr marL="0" marR="0" algn="l">
                        <a:lnSpc>
                          <a:spcPct val="107000"/>
                        </a:lnSpc>
                        <a:spcBef>
                          <a:spcPts val="0"/>
                        </a:spcBef>
                        <a:spcAft>
                          <a:spcPts val="0"/>
                        </a:spcAft>
                      </a:pPr>
                      <a:r>
                        <a:rPr lang="en-US" sz="1200" dirty="0">
                          <a:effectLst/>
                        </a:rPr>
                        <a:t>Pre-condition(s)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Employers connected to the internet and Logged in.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17593954"/>
                  </a:ext>
                </a:extLst>
              </a:tr>
              <a:tr h="994117">
                <a:tc>
                  <a:txBody>
                    <a:bodyPr/>
                    <a:lstStyle/>
                    <a:p>
                      <a:pPr marL="0" marR="0" algn="l">
                        <a:lnSpc>
                          <a:spcPct val="107000"/>
                        </a:lnSpc>
                        <a:spcBef>
                          <a:spcPts val="0"/>
                        </a:spcBef>
                        <a:spcAft>
                          <a:spcPts val="0"/>
                        </a:spcAft>
                      </a:pPr>
                      <a:r>
                        <a:rPr lang="en-US" sz="1200">
                          <a:effectLst/>
                        </a:rPr>
                        <a:t>Scenario flow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marR="0" lvl="0" indent="-342900" algn="l" rtl="0">
                        <a:spcBef>
                          <a:spcPts val="0"/>
                        </a:spcBef>
                        <a:spcAft>
                          <a:spcPts val="0"/>
                        </a:spcAft>
                        <a:buFont typeface="+mj-lt"/>
                        <a:buAutoNum type="arabicPeriod"/>
                      </a:pPr>
                      <a:r>
                        <a:rPr lang="en-US" sz="1200" b="1" dirty="0">
                          <a:effectLst/>
                        </a:rPr>
                        <a:t>Login to website.</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Click make a post.</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Enter </a:t>
                      </a:r>
                      <a:r>
                        <a:rPr lang="en-US" sz="1400" b="1" dirty="0">
                          <a:effectLst/>
                          <a:latin typeface="Calibri" panose="020F0502020204030204" pitchFamily="34" charset="0"/>
                          <a:ea typeface="Calibri" panose="020F0502020204030204" pitchFamily="34" charset="0"/>
                          <a:cs typeface="Arial" panose="020B0604020202020204" pitchFamily="34" charset="0"/>
                        </a:rPr>
                        <a:t>detailed job descriptions , Fields contains (required skills, qualifications) and other relevant information. </a:t>
                      </a:r>
                    </a:p>
                    <a:p>
                      <a:pPr marL="342900" marR="0" lvl="0" indent="-342900" algn="l">
                        <a:spcBef>
                          <a:spcPts val="0"/>
                        </a:spcBef>
                        <a:spcAft>
                          <a:spcPts val="0"/>
                        </a:spcAft>
                        <a:buFont typeface="+mj-lt"/>
                        <a:buAutoNum type="arabicPeriod"/>
                      </a:pPr>
                      <a:r>
                        <a:rPr lang="en-US" sz="1200" b="1" dirty="0">
                          <a:effectLst/>
                        </a:rPr>
                        <a:t>Display the posted jobs  on the main page and on the company profile page.</a:t>
                      </a:r>
                      <a:endParaRPr lang="en-US" sz="9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93773246"/>
                  </a:ext>
                </a:extLst>
              </a:tr>
              <a:tr h="394123">
                <a:tc>
                  <a:txBody>
                    <a:bodyPr/>
                    <a:lstStyle/>
                    <a:p>
                      <a:pPr marL="0" marR="0" algn="l">
                        <a:lnSpc>
                          <a:spcPct val="107000"/>
                        </a:lnSpc>
                        <a:spcBef>
                          <a:spcPts val="0"/>
                        </a:spcBef>
                        <a:spcAft>
                          <a:spcPts val="0"/>
                        </a:spcAft>
                      </a:pPr>
                      <a:r>
                        <a:rPr lang="en-US" sz="1200">
                          <a:effectLst/>
                        </a:rPr>
                        <a:t>Alternate flow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Arial" panose="020B0604020202020204" pitchFamily="34" charset="0"/>
                        </a:rPr>
                        <a:t>________________</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00199677"/>
                  </a:ext>
                </a:extLst>
              </a:tr>
              <a:tr h="253621">
                <a:tc>
                  <a:txBody>
                    <a:bodyPr/>
                    <a:lstStyle/>
                    <a:p>
                      <a:pPr marL="0" marR="0" algn="l">
                        <a:lnSpc>
                          <a:spcPct val="107000"/>
                        </a:lnSpc>
                        <a:spcBef>
                          <a:spcPts val="0"/>
                        </a:spcBef>
                        <a:spcAft>
                          <a:spcPts val="0"/>
                        </a:spcAft>
                      </a:pPr>
                      <a:r>
                        <a:rPr lang="en-US" sz="1200">
                          <a:effectLst/>
                        </a:rPr>
                        <a:t>Post Condition: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Arial" panose="020B0604020202020204" pitchFamily="34" charset="0"/>
                        </a:rPr>
                        <a:t>The posted jobs should become visible to job seekers.</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05379829"/>
                  </a:ext>
                </a:extLst>
              </a:tr>
            </a:tbl>
          </a:graphicData>
        </a:graphic>
      </p:graphicFrame>
      <p:graphicFrame>
        <p:nvGraphicFramePr>
          <p:cNvPr id="6" name="Table 5">
            <a:extLst>
              <a:ext uri="{FF2B5EF4-FFF2-40B4-BE49-F238E27FC236}">
                <a16:creationId xmlns:a16="http://schemas.microsoft.com/office/drawing/2014/main" id="{00926C37-8A36-DD3B-1795-FEDDB3313DF8}"/>
              </a:ext>
            </a:extLst>
          </p:cNvPr>
          <p:cNvGraphicFramePr>
            <a:graphicFrameLocks noGrp="1"/>
          </p:cNvGraphicFramePr>
          <p:nvPr>
            <p:extLst>
              <p:ext uri="{D42A27DB-BD31-4B8C-83A1-F6EECF244321}">
                <p14:modId xmlns:p14="http://schemas.microsoft.com/office/powerpoint/2010/main" val="85384858"/>
              </p:ext>
            </p:extLst>
          </p:nvPr>
        </p:nvGraphicFramePr>
        <p:xfrm>
          <a:off x="61912" y="3693923"/>
          <a:ext cx="12068175" cy="3095963"/>
        </p:xfrm>
        <a:graphic>
          <a:graphicData uri="http://schemas.openxmlformats.org/drawingml/2006/table">
            <a:tbl>
              <a:tblPr firstRow="1" firstCol="1" bandRow="1">
                <a:tableStyleId>{00A15C55-8517-42AA-B614-E9B94910E393}</a:tableStyleId>
              </a:tblPr>
              <a:tblGrid>
                <a:gridCol w="2252414">
                  <a:extLst>
                    <a:ext uri="{9D8B030D-6E8A-4147-A177-3AD203B41FA5}">
                      <a16:colId xmlns:a16="http://schemas.microsoft.com/office/drawing/2014/main" val="1542972692"/>
                    </a:ext>
                  </a:extLst>
                </a:gridCol>
                <a:gridCol w="9815761">
                  <a:extLst>
                    <a:ext uri="{9D8B030D-6E8A-4147-A177-3AD203B41FA5}">
                      <a16:colId xmlns:a16="http://schemas.microsoft.com/office/drawing/2014/main" val="196112190"/>
                    </a:ext>
                  </a:extLst>
                </a:gridCol>
              </a:tblGrid>
              <a:tr h="253621">
                <a:tc>
                  <a:txBody>
                    <a:bodyPr/>
                    <a:lstStyle/>
                    <a:p>
                      <a:pPr marL="0" marR="0" algn="l">
                        <a:lnSpc>
                          <a:spcPct val="107000"/>
                        </a:lnSpc>
                        <a:spcBef>
                          <a:spcPts val="0"/>
                        </a:spcBef>
                        <a:spcAft>
                          <a:spcPts val="0"/>
                        </a:spcAft>
                      </a:pPr>
                      <a:r>
                        <a:rPr lang="en-US" sz="1200" dirty="0">
                          <a:effectLst/>
                        </a:rPr>
                        <a:t>Use case Number: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05</a:t>
                      </a:r>
                    </a:p>
                  </a:txBody>
                  <a:tcPr marL="68580" marR="68580" marT="0" marB="0"/>
                </a:tc>
                <a:extLst>
                  <a:ext uri="{0D108BD9-81ED-4DB2-BD59-A6C34878D82A}">
                    <a16:rowId xmlns:a16="http://schemas.microsoft.com/office/drawing/2014/main" val="2566395764"/>
                  </a:ext>
                </a:extLst>
              </a:tr>
              <a:tr h="295826">
                <a:tc>
                  <a:txBody>
                    <a:bodyPr/>
                    <a:lstStyle/>
                    <a:p>
                      <a:pPr marL="0" marR="0" algn="l">
                        <a:lnSpc>
                          <a:spcPct val="107000"/>
                        </a:lnSpc>
                        <a:spcBef>
                          <a:spcPts val="0"/>
                        </a:spcBef>
                        <a:spcAft>
                          <a:spcPts val="0"/>
                        </a:spcAft>
                      </a:pPr>
                      <a:r>
                        <a:rPr lang="en-US" sz="1200" dirty="0">
                          <a:effectLst/>
                        </a:rPr>
                        <a:t>Use case 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1" i="0" kern="1200" dirty="0">
                          <a:solidFill>
                            <a:schemeClr val="dk1"/>
                          </a:solidFill>
                          <a:effectLst/>
                          <a:latin typeface="+mn-lt"/>
                          <a:ea typeface="+mn-ea"/>
                          <a:cs typeface="+mn-cs"/>
                        </a:rPr>
                        <a:t>Application Submission</a:t>
                      </a:r>
                    </a:p>
                  </a:txBody>
                  <a:tcPr marL="68580" marR="68580" marT="0" marB="0"/>
                </a:tc>
                <a:extLst>
                  <a:ext uri="{0D108BD9-81ED-4DB2-BD59-A6C34878D82A}">
                    <a16:rowId xmlns:a16="http://schemas.microsoft.com/office/drawing/2014/main" val="4254928472"/>
                  </a:ext>
                </a:extLst>
              </a:tr>
              <a:tr h="276813">
                <a:tc>
                  <a:txBody>
                    <a:bodyPr/>
                    <a:lstStyle/>
                    <a:p>
                      <a:pPr marL="0" marR="0" algn="l">
                        <a:lnSpc>
                          <a:spcPct val="107000"/>
                        </a:lnSpc>
                        <a:spcBef>
                          <a:spcPts val="0"/>
                        </a:spcBef>
                        <a:spcAft>
                          <a:spcPts val="0"/>
                        </a:spcAft>
                        <a:tabLst>
                          <a:tab pos="1143635" algn="r"/>
                        </a:tabLst>
                      </a:pPr>
                      <a:r>
                        <a:rPr lang="en-US" sz="1200">
                          <a:effectLst/>
                        </a:rPr>
                        <a:t>Overview:</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500" b="1" dirty="0">
                          <a:effectLst/>
                          <a:latin typeface="Calibri" panose="020F0502020204030204" pitchFamily="34" charset="0"/>
                          <a:ea typeface="Calibri" panose="020F0502020204030204" pitchFamily="34" charset="0"/>
                          <a:cs typeface="Arial" panose="020B0604020202020204" pitchFamily="34" charset="0"/>
                        </a:rPr>
                        <a:t>apply for jobs by submitting their applications through the system. </a:t>
                      </a:r>
                    </a:p>
                  </a:txBody>
                  <a:tcPr marL="68580" marR="68580" marT="0" marB="0"/>
                </a:tc>
                <a:extLst>
                  <a:ext uri="{0D108BD9-81ED-4DB2-BD59-A6C34878D82A}">
                    <a16:rowId xmlns:a16="http://schemas.microsoft.com/office/drawing/2014/main" val="1660472540"/>
                  </a:ext>
                </a:extLst>
              </a:tr>
              <a:tr h="297857">
                <a:tc>
                  <a:txBody>
                    <a:bodyPr/>
                    <a:lstStyle/>
                    <a:p>
                      <a:pPr marL="0" marR="0" algn="l">
                        <a:lnSpc>
                          <a:spcPct val="107000"/>
                        </a:lnSpc>
                        <a:spcBef>
                          <a:spcPts val="0"/>
                        </a:spcBef>
                        <a:spcAft>
                          <a:spcPts val="0"/>
                        </a:spcAft>
                      </a:pPr>
                      <a:r>
                        <a:rPr lang="en-US" sz="1200">
                          <a:effectLst/>
                        </a:rPr>
                        <a:t>Actor(s):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Job Seeker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325071"/>
                  </a:ext>
                </a:extLst>
              </a:tr>
              <a:tr h="297857">
                <a:tc>
                  <a:txBody>
                    <a:bodyPr/>
                    <a:lstStyle/>
                    <a:p>
                      <a:pPr marL="0" marR="0" algn="l">
                        <a:lnSpc>
                          <a:spcPct val="107000"/>
                        </a:lnSpc>
                        <a:spcBef>
                          <a:spcPts val="0"/>
                        </a:spcBef>
                        <a:spcAft>
                          <a:spcPts val="0"/>
                        </a:spcAft>
                      </a:pPr>
                      <a:r>
                        <a:rPr lang="en-US" sz="1200" dirty="0">
                          <a:effectLst/>
                        </a:rPr>
                        <a:t>Pre-condition(s)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Users connected to the internet and Logged in.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17593954"/>
                  </a:ext>
                </a:extLst>
              </a:tr>
              <a:tr h="994117">
                <a:tc>
                  <a:txBody>
                    <a:bodyPr/>
                    <a:lstStyle/>
                    <a:p>
                      <a:pPr marL="0" marR="0" algn="l">
                        <a:lnSpc>
                          <a:spcPct val="107000"/>
                        </a:lnSpc>
                        <a:spcBef>
                          <a:spcPts val="0"/>
                        </a:spcBef>
                        <a:spcAft>
                          <a:spcPts val="0"/>
                        </a:spcAft>
                      </a:pPr>
                      <a:r>
                        <a:rPr lang="en-US" sz="1200">
                          <a:effectLst/>
                        </a:rPr>
                        <a:t>Scenario flow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marR="0" lvl="0" indent="-342900" algn="l" rtl="0">
                        <a:spcBef>
                          <a:spcPts val="0"/>
                        </a:spcBef>
                        <a:spcAft>
                          <a:spcPts val="0"/>
                        </a:spcAft>
                        <a:buFont typeface="+mj-lt"/>
                        <a:buAutoNum type="arabicPeriod"/>
                      </a:pPr>
                      <a:r>
                        <a:rPr lang="en-US" sz="1200" b="1" dirty="0">
                          <a:effectLst/>
                        </a:rPr>
                        <a:t>Login to website.</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Scroll the main page that contains many employers posts for many jobs.</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Apply for jobs by submitting their applications through the system.</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spcBef>
                          <a:spcPts val="0"/>
                        </a:spcBef>
                        <a:spcAft>
                          <a:spcPts val="0"/>
                        </a:spcAft>
                        <a:buFont typeface="+mj-lt"/>
                        <a:buAutoNum type="arabicPeriod"/>
                      </a:pPr>
                      <a:r>
                        <a:rPr lang="en-US" sz="1500" b="1" dirty="0">
                          <a:effectLst/>
                          <a:latin typeface="Calibri" panose="020F0502020204030204" pitchFamily="34" charset="0"/>
                          <a:ea typeface="Times New Roman" panose="02020603050405020304" pitchFamily="18" charset="0"/>
                          <a:cs typeface="Arial" panose="020B0604020202020204" pitchFamily="34" charset="0"/>
                        </a:rPr>
                        <a:t>If there is matching between the applicant’s qualification and the requirements of the job posted , the system will notify both of applicant and employers. </a:t>
                      </a:r>
                    </a:p>
                  </a:txBody>
                  <a:tcPr marL="68580" marR="68580" marT="0" marB="0"/>
                </a:tc>
                <a:extLst>
                  <a:ext uri="{0D108BD9-81ED-4DB2-BD59-A6C34878D82A}">
                    <a16:rowId xmlns:a16="http://schemas.microsoft.com/office/drawing/2014/main" val="293773246"/>
                  </a:ext>
                </a:extLst>
              </a:tr>
              <a:tr h="394123">
                <a:tc>
                  <a:txBody>
                    <a:bodyPr/>
                    <a:lstStyle/>
                    <a:p>
                      <a:pPr marL="0" marR="0" algn="l">
                        <a:lnSpc>
                          <a:spcPct val="107000"/>
                        </a:lnSpc>
                        <a:spcBef>
                          <a:spcPts val="0"/>
                        </a:spcBef>
                        <a:spcAft>
                          <a:spcPts val="0"/>
                        </a:spcAft>
                      </a:pPr>
                      <a:r>
                        <a:rPr lang="en-US" sz="1200">
                          <a:effectLst/>
                        </a:rPr>
                        <a:t>Alternate flow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Arial" panose="020B0604020202020204" pitchFamily="34" charset="0"/>
                        </a:rPr>
                        <a:t>4.a If there is no matching between them the system will display some of Qualifications that the applicant lacks</a:t>
                      </a:r>
                      <a:r>
                        <a:rPr lang="ar-EG" sz="1300" b="1" dirty="0">
                          <a:effectLst/>
                          <a:latin typeface="Calibri" panose="020F0502020204030204" pitchFamily="34" charset="0"/>
                          <a:ea typeface="Calibri" panose="020F0502020204030204" pitchFamily="34" charset="0"/>
                          <a:cs typeface="Arial" panose="020B0604020202020204" pitchFamily="34" charset="0"/>
                        </a:rPr>
                        <a:t> </a:t>
                      </a:r>
                      <a:r>
                        <a:rPr lang="en-US" sz="1300" b="1" dirty="0">
                          <a:effectLst/>
                          <a:latin typeface="Calibri" panose="020F0502020204030204" pitchFamily="34" charset="0"/>
                          <a:ea typeface="Calibri" panose="020F0502020204030204" pitchFamily="34" charset="0"/>
                          <a:cs typeface="Arial" panose="020B0604020202020204" pitchFamily="34" charset="0"/>
                        </a:rPr>
                        <a:t> for the applicant and some resources for these qual.</a:t>
                      </a:r>
                    </a:p>
                  </a:txBody>
                  <a:tcPr marL="68580" marR="68580" marT="0" marB="0"/>
                </a:tc>
                <a:extLst>
                  <a:ext uri="{0D108BD9-81ED-4DB2-BD59-A6C34878D82A}">
                    <a16:rowId xmlns:a16="http://schemas.microsoft.com/office/drawing/2014/main" val="2300199677"/>
                  </a:ext>
                </a:extLst>
              </a:tr>
              <a:tr h="253621">
                <a:tc>
                  <a:txBody>
                    <a:bodyPr/>
                    <a:lstStyle/>
                    <a:p>
                      <a:pPr marL="0" marR="0" algn="l">
                        <a:lnSpc>
                          <a:spcPct val="107000"/>
                        </a:lnSpc>
                        <a:spcBef>
                          <a:spcPts val="0"/>
                        </a:spcBef>
                        <a:spcAft>
                          <a:spcPts val="0"/>
                        </a:spcAft>
                      </a:pPr>
                      <a:r>
                        <a:rPr lang="en-US" sz="1200">
                          <a:effectLst/>
                        </a:rPr>
                        <a:t>Post Condition: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Arial" panose="020B0604020202020204" pitchFamily="34" charset="0"/>
                        </a:rPr>
                        <a:t>The application process may involve uploading resumes, cover letters, and other relevant documents.</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05379829"/>
                  </a:ext>
                </a:extLst>
              </a:tr>
            </a:tbl>
          </a:graphicData>
        </a:graphic>
      </p:graphicFrame>
    </p:spTree>
    <p:extLst>
      <p:ext uri="{BB962C8B-B14F-4D97-AF65-F5344CB8AC3E}">
        <p14:creationId xmlns:p14="http://schemas.microsoft.com/office/powerpoint/2010/main" val="198850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AFD20D-014A-F06B-921E-AAC6626015B3}"/>
              </a:ext>
            </a:extLst>
          </p:cNvPr>
          <p:cNvSpPr>
            <a:spLocks noGrp="1"/>
          </p:cNvSpPr>
          <p:nvPr>
            <p:ph type="dt" sz="half" idx="10"/>
          </p:nvPr>
        </p:nvSpPr>
        <p:spPr/>
        <p:txBody>
          <a:bodyPr/>
          <a:lstStyle/>
          <a:p>
            <a:r>
              <a:rPr lang="en-US" sz="1000" b="1" dirty="0">
                <a:solidFill>
                  <a:srgbClr val="0070C0"/>
                </a:solidFill>
              </a:rPr>
              <a:t>Graduation project 2024</a:t>
            </a:r>
          </a:p>
        </p:txBody>
      </p:sp>
      <p:sp>
        <p:nvSpPr>
          <p:cNvPr id="3" name="Footer Placeholder 2">
            <a:extLst>
              <a:ext uri="{FF2B5EF4-FFF2-40B4-BE49-F238E27FC236}">
                <a16:creationId xmlns:a16="http://schemas.microsoft.com/office/drawing/2014/main" id="{A2A8C296-15D4-3CCD-5E18-89D649AE62A8}"/>
              </a:ext>
            </a:extLst>
          </p:cNvPr>
          <p:cNvSpPr>
            <a:spLocks noGrp="1"/>
          </p:cNvSpPr>
          <p:nvPr>
            <p:ph type="ftr" sz="quarter" idx="11"/>
          </p:nvPr>
        </p:nvSpPr>
        <p:spPr>
          <a:xfrm>
            <a:off x="9439274" y="6424761"/>
            <a:ext cx="1964677"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939B7EF0-54F7-F253-6F87-63818A92F0F6}"/>
              </a:ext>
            </a:extLst>
          </p:cNvPr>
          <p:cNvSpPr>
            <a:spLocks noGrp="1"/>
          </p:cNvSpPr>
          <p:nvPr>
            <p:ph type="sldNum" sz="quarter" idx="12"/>
          </p:nvPr>
        </p:nvSpPr>
        <p:spPr/>
        <p:txBody>
          <a:bodyPr/>
          <a:lstStyle/>
          <a:p>
            <a:fld id="{6E91CC32-6A6B-4E2E-BBA1-6864F305DA26}" type="slidenum">
              <a:rPr lang="en-US" b="1" smtClean="0">
                <a:solidFill>
                  <a:srgbClr val="0070C0"/>
                </a:solidFill>
              </a:rPr>
              <a:t>21</a:t>
            </a:fld>
            <a:endParaRPr lang="en-US" b="1" dirty="0">
              <a:solidFill>
                <a:srgbClr val="0070C0"/>
              </a:solidFill>
            </a:endParaRPr>
          </a:p>
        </p:txBody>
      </p:sp>
      <p:graphicFrame>
        <p:nvGraphicFramePr>
          <p:cNvPr id="6" name="Table 5">
            <a:extLst>
              <a:ext uri="{FF2B5EF4-FFF2-40B4-BE49-F238E27FC236}">
                <a16:creationId xmlns:a16="http://schemas.microsoft.com/office/drawing/2014/main" id="{03262249-3E6E-F792-C850-779FDDD8FDF2}"/>
              </a:ext>
            </a:extLst>
          </p:cNvPr>
          <p:cNvGraphicFramePr>
            <a:graphicFrameLocks noGrp="1"/>
          </p:cNvGraphicFramePr>
          <p:nvPr>
            <p:extLst>
              <p:ext uri="{D42A27DB-BD31-4B8C-83A1-F6EECF244321}">
                <p14:modId xmlns:p14="http://schemas.microsoft.com/office/powerpoint/2010/main" val="2654322701"/>
              </p:ext>
            </p:extLst>
          </p:nvPr>
        </p:nvGraphicFramePr>
        <p:xfrm>
          <a:off x="61912" y="683979"/>
          <a:ext cx="12068175" cy="2745021"/>
        </p:xfrm>
        <a:graphic>
          <a:graphicData uri="http://schemas.openxmlformats.org/drawingml/2006/table">
            <a:tbl>
              <a:tblPr firstRow="1" firstCol="1" bandRow="1">
                <a:tableStyleId>{00A15C55-8517-42AA-B614-E9B94910E393}</a:tableStyleId>
              </a:tblPr>
              <a:tblGrid>
                <a:gridCol w="2252414">
                  <a:extLst>
                    <a:ext uri="{9D8B030D-6E8A-4147-A177-3AD203B41FA5}">
                      <a16:colId xmlns:a16="http://schemas.microsoft.com/office/drawing/2014/main" val="1542972692"/>
                    </a:ext>
                  </a:extLst>
                </a:gridCol>
                <a:gridCol w="9815761">
                  <a:extLst>
                    <a:ext uri="{9D8B030D-6E8A-4147-A177-3AD203B41FA5}">
                      <a16:colId xmlns:a16="http://schemas.microsoft.com/office/drawing/2014/main" val="196112190"/>
                    </a:ext>
                  </a:extLst>
                </a:gridCol>
              </a:tblGrid>
              <a:tr h="253621">
                <a:tc>
                  <a:txBody>
                    <a:bodyPr/>
                    <a:lstStyle/>
                    <a:p>
                      <a:pPr marL="0" marR="0" algn="l">
                        <a:lnSpc>
                          <a:spcPct val="107000"/>
                        </a:lnSpc>
                        <a:spcBef>
                          <a:spcPts val="0"/>
                        </a:spcBef>
                        <a:spcAft>
                          <a:spcPts val="0"/>
                        </a:spcAft>
                      </a:pPr>
                      <a:r>
                        <a:rPr lang="en-US" sz="1200">
                          <a:effectLst/>
                        </a:rPr>
                        <a:t>Use case Number: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06</a:t>
                      </a:r>
                    </a:p>
                  </a:txBody>
                  <a:tcPr marL="68580" marR="68580" marT="0" marB="0"/>
                </a:tc>
                <a:extLst>
                  <a:ext uri="{0D108BD9-81ED-4DB2-BD59-A6C34878D82A}">
                    <a16:rowId xmlns:a16="http://schemas.microsoft.com/office/drawing/2014/main" val="2566395764"/>
                  </a:ext>
                </a:extLst>
              </a:tr>
              <a:tr h="295826">
                <a:tc>
                  <a:txBody>
                    <a:bodyPr/>
                    <a:lstStyle/>
                    <a:p>
                      <a:pPr marL="0" marR="0" algn="l">
                        <a:lnSpc>
                          <a:spcPct val="107000"/>
                        </a:lnSpc>
                        <a:spcBef>
                          <a:spcPts val="0"/>
                        </a:spcBef>
                        <a:spcAft>
                          <a:spcPts val="0"/>
                        </a:spcAft>
                      </a:pPr>
                      <a:r>
                        <a:rPr lang="en-US" sz="1200" dirty="0">
                          <a:effectLst/>
                        </a:rPr>
                        <a:t>Use case 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1" i="0" kern="1200" dirty="0">
                          <a:solidFill>
                            <a:schemeClr val="dk1"/>
                          </a:solidFill>
                          <a:effectLst/>
                          <a:latin typeface="+mn-lt"/>
                          <a:ea typeface="+mn-ea"/>
                          <a:cs typeface="+mn-cs"/>
                        </a:rPr>
                        <a:t>Application Management</a:t>
                      </a:r>
                    </a:p>
                  </a:txBody>
                  <a:tcPr marL="68580" marR="68580" marT="0" marB="0"/>
                </a:tc>
                <a:extLst>
                  <a:ext uri="{0D108BD9-81ED-4DB2-BD59-A6C34878D82A}">
                    <a16:rowId xmlns:a16="http://schemas.microsoft.com/office/drawing/2014/main" val="4254928472"/>
                  </a:ext>
                </a:extLst>
              </a:tr>
              <a:tr h="276813">
                <a:tc>
                  <a:txBody>
                    <a:bodyPr/>
                    <a:lstStyle/>
                    <a:p>
                      <a:pPr marL="0" marR="0" algn="l">
                        <a:lnSpc>
                          <a:spcPct val="107000"/>
                        </a:lnSpc>
                        <a:spcBef>
                          <a:spcPts val="0"/>
                        </a:spcBef>
                        <a:spcAft>
                          <a:spcPts val="0"/>
                        </a:spcAft>
                        <a:tabLst>
                          <a:tab pos="1143635" algn="r"/>
                        </a:tabLst>
                      </a:pPr>
                      <a:r>
                        <a:rPr lang="en-US" sz="1200">
                          <a:effectLst/>
                        </a:rPr>
                        <a:t>Overview:</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500" b="1" dirty="0">
                          <a:effectLst/>
                          <a:latin typeface="Calibri" panose="020F0502020204030204" pitchFamily="34" charset="0"/>
                          <a:ea typeface="Calibri" panose="020F0502020204030204" pitchFamily="34" charset="0"/>
                          <a:cs typeface="Arial" panose="020B0604020202020204" pitchFamily="34" charset="0"/>
                        </a:rPr>
                        <a:t>Both job seekers and employers should have tools to manage job applications. Job seekers can track the status of their applications.</a:t>
                      </a:r>
                    </a:p>
                  </a:txBody>
                  <a:tcPr marL="68580" marR="68580" marT="0" marB="0"/>
                </a:tc>
                <a:extLst>
                  <a:ext uri="{0D108BD9-81ED-4DB2-BD59-A6C34878D82A}">
                    <a16:rowId xmlns:a16="http://schemas.microsoft.com/office/drawing/2014/main" val="1660472540"/>
                  </a:ext>
                </a:extLst>
              </a:tr>
              <a:tr h="297857">
                <a:tc>
                  <a:txBody>
                    <a:bodyPr/>
                    <a:lstStyle/>
                    <a:p>
                      <a:pPr marL="0" marR="0" algn="l">
                        <a:lnSpc>
                          <a:spcPct val="107000"/>
                        </a:lnSpc>
                        <a:spcBef>
                          <a:spcPts val="0"/>
                        </a:spcBef>
                        <a:spcAft>
                          <a:spcPts val="0"/>
                        </a:spcAft>
                      </a:pPr>
                      <a:r>
                        <a:rPr lang="en-US" sz="1200">
                          <a:effectLst/>
                        </a:rPr>
                        <a:t>Actor(s):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Company Administrator , Job Seeker, Employer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325071"/>
                  </a:ext>
                </a:extLst>
              </a:tr>
              <a:tr h="297857">
                <a:tc>
                  <a:txBody>
                    <a:bodyPr/>
                    <a:lstStyle/>
                    <a:p>
                      <a:pPr marL="0" marR="0" algn="l">
                        <a:lnSpc>
                          <a:spcPct val="107000"/>
                        </a:lnSpc>
                        <a:spcBef>
                          <a:spcPts val="0"/>
                        </a:spcBef>
                        <a:spcAft>
                          <a:spcPts val="0"/>
                        </a:spcAft>
                      </a:pPr>
                      <a:r>
                        <a:rPr lang="en-US" sz="1200" dirty="0">
                          <a:effectLst/>
                        </a:rPr>
                        <a:t>Pre-condition(s)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Users connected to the internet and Logged in.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17593954"/>
                  </a:ext>
                </a:extLst>
              </a:tr>
              <a:tr h="473770">
                <a:tc>
                  <a:txBody>
                    <a:bodyPr/>
                    <a:lstStyle/>
                    <a:p>
                      <a:pPr marL="0" marR="0" algn="l">
                        <a:lnSpc>
                          <a:spcPct val="107000"/>
                        </a:lnSpc>
                        <a:spcBef>
                          <a:spcPts val="0"/>
                        </a:spcBef>
                        <a:spcAft>
                          <a:spcPts val="0"/>
                        </a:spcAft>
                      </a:pPr>
                      <a:r>
                        <a:rPr lang="en-US" sz="1200">
                          <a:effectLst/>
                        </a:rPr>
                        <a:t>Scenario flow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marR="0" lvl="0" indent="-342900" algn="l" rtl="0">
                        <a:spcBef>
                          <a:spcPts val="0"/>
                        </a:spcBef>
                        <a:spcAft>
                          <a:spcPts val="0"/>
                        </a:spcAft>
                        <a:buFont typeface="+mj-lt"/>
                        <a:buAutoNum type="arabicPeriod"/>
                      </a:pPr>
                      <a:r>
                        <a:rPr lang="en-US" sz="1200" b="1" dirty="0">
                          <a:effectLst/>
                        </a:rPr>
                        <a:t>Login to website.</a:t>
                      </a:r>
                      <a:endParaRPr lang="en-US" sz="900" b="1" dirty="0">
                        <a:effectLst/>
                      </a:endParaRPr>
                    </a:p>
                    <a:p>
                      <a:pPr marL="342900" marR="0" lvl="0" indent="-342900" algn="l">
                        <a:spcBef>
                          <a:spcPts val="0"/>
                        </a:spcBef>
                        <a:spcAft>
                          <a:spcPts val="0"/>
                        </a:spcAft>
                        <a:buFont typeface="+mj-lt"/>
                        <a:buAutoNum type="arabicPeriod"/>
                      </a:pPr>
                      <a:r>
                        <a:rPr lang="en-US" sz="1200" b="1" dirty="0">
                          <a:effectLst/>
                        </a:rPr>
                        <a:t>Click manage applications.</a:t>
                      </a:r>
                    </a:p>
                  </a:txBody>
                  <a:tcPr marL="68580" marR="68580" marT="0" marB="0"/>
                </a:tc>
                <a:extLst>
                  <a:ext uri="{0D108BD9-81ED-4DB2-BD59-A6C34878D82A}">
                    <a16:rowId xmlns:a16="http://schemas.microsoft.com/office/drawing/2014/main" val="293773246"/>
                  </a:ext>
                </a:extLst>
              </a:tr>
              <a:tr h="394123">
                <a:tc>
                  <a:txBody>
                    <a:bodyPr/>
                    <a:lstStyle/>
                    <a:p>
                      <a:pPr marL="0" marR="0" algn="l">
                        <a:lnSpc>
                          <a:spcPct val="107000"/>
                        </a:lnSpc>
                        <a:spcBef>
                          <a:spcPts val="0"/>
                        </a:spcBef>
                        <a:spcAft>
                          <a:spcPts val="0"/>
                        </a:spcAft>
                      </a:pPr>
                      <a:r>
                        <a:rPr lang="en-US" sz="1200" dirty="0">
                          <a:effectLst/>
                        </a:rPr>
                        <a:t>Alternate flow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Arial" panose="020B0604020202020204" pitchFamily="34" charset="0"/>
                        </a:rPr>
                        <a:t>_______________</a:t>
                      </a:r>
                    </a:p>
                  </a:txBody>
                  <a:tcPr marL="68580" marR="68580" marT="0" marB="0"/>
                </a:tc>
                <a:extLst>
                  <a:ext uri="{0D108BD9-81ED-4DB2-BD59-A6C34878D82A}">
                    <a16:rowId xmlns:a16="http://schemas.microsoft.com/office/drawing/2014/main" val="2300199677"/>
                  </a:ext>
                </a:extLst>
              </a:tr>
              <a:tr h="253621">
                <a:tc>
                  <a:txBody>
                    <a:bodyPr/>
                    <a:lstStyle/>
                    <a:p>
                      <a:pPr marL="0" marR="0" algn="l">
                        <a:lnSpc>
                          <a:spcPct val="107000"/>
                        </a:lnSpc>
                        <a:spcBef>
                          <a:spcPts val="0"/>
                        </a:spcBef>
                        <a:spcAft>
                          <a:spcPts val="0"/>
                        </a:spcAft>
                      </a:pPr>
                      <a:r>
                        <a:rPr lang="en-US" sz="1200">
                          <a:effectLst/>
                        </a:rPr>
                        <a:t>Post Condition: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Arial" panose="020B0604020202020204" pitchFamily="34" charset="0"/>
                        </a:rPr>
                        <a:t>The system display list of Applications are on request</a:t>
                      </a:r>
                      <a:r>
                        <a:rPr lang="ar-EG" sz="1200" b="1" dirty="0">
                          <a:effectLst/>
                          <a:latin typeface="Calibri" panose="020F0502020204030204" pitchFamily="34" charset="0"/>
                          <a:ea typeface="Calibri" panose="020F0502020204030204" pitchFamily="34" charset="0"/>
                          <a:cs typeface="Arial" panose="020B0604020202020204" pitchFamily="34" charset="0"/>
                        </a:rPr>
                        <a:t> </a:t>
                      </a:r>
                      <a:r>
                        <a:rPr lang="en-US" sz="1200" b="1" dirty="0">
                          <a:effectLst/>
                          <a:latin typeface="Calibri" panose="020F0502020204030204" pitchFamily="34" charset="0"/>
                          <a:ea typeface="Calibri" panose="020F0502020204030204" pitchFamily="34" charset="0"/>
                          <a:cs typeface="Arial" panose="020B0604020202020204" pitchFamily="34" charset="0"/>
                        </a:rPr>
                        <a:t> for Job seekers , and display list of requests for Employers</a:t>
                      </a:r>
                    </a:p>
                  </a:txBody>
                  <a:tcPr marL="68580" marR="68580" marT="0" marB="0"/>
                </a:tc>
                <a:extLst>
                  <a:ext uri="{0D108BD9-81ED-4DB2-BD59-A6C34878D82A}">
                    <a16:rowId xmlns:a16="http://schemas.microsoft.com/office/drawing/2014/main" val="3205379829"/>
                  </a:ext>
                </a:extLst>
              </a:tr>
            </a:tbl>
          </a:graphicData>
        </a:graphic>
      </p:graphicFrame>
      <p:graphicFrame>
        <p:nvGraphicFramePr>
          <p:cNvPr id="7" name="Table 6">
            <a:extLst>
              <a:ext uri="{FF2B5EF4-FFF2-40B4-BE49-F238E27FC236}">
                <a16:creationId xmlns:a16="http://schemas.microsoft.com/office/drawing/2014/main" id="{276C6A46-3615-3BC8-6A86-917F74E35E5A}"/>
              </a:ext>
            </a:extLst>
          </p:cNvPr>
          <p:cNvGraphicFramePr>
            <a:graphicFrameLocks noGrp="1"/>
          </p:cNvGraphicFramePr>
          <p:nvPr>
            <p:extLst>
              <p:ext uri="{D42A27DB-BD31-4B8C-83A1-F6EECF244321}">
                <p14:modId xmlns:p14="http://schemas.microsoft.com/office/powerpoint/2010/main" val="358054426"/>
              </p:ext>
            </p:extLst>
          </p:nvPr>
        </p:nvGraphicFramePr>
        <p:xfrm>
          <a:off x="61911" y="3492457"/>
          <a:ext cx="12068175" cy="2823389"/>
        </p:xfrm>
        <a:graphic>
          <a:graphicData uri="http://schemas.openxmlformats.org/drawingml/2006/table">
            <a:tbl>
              <a:tblPr firstRow="1" firstCol="1" bandRow="1">
                <a:tableStyleId>{00A15C55-8517-42AA-B614-E9B94910E393}</a:tableStyleId>
              </a:tblPr>
              <a:tblGrid>
                <a:gridCol w="2233613">
                  <a:extLst>
                    <a:ext uri="{9D8B030D-6E8A-4147-A177-3AD203B41FA5}">
                      <a16:colId xmlns:a16="http://schemas.microsoft.com/office/drawing/2014/main" val="1542972692"/>
                    </a:ext>
                  </a:extLst>
                </a:gridCol>
                <a:gridCol w="9834562">
                  <a:extLst>
                    <a:ext uri="{9D8B030D-6E8A-4147-A177-3AD203B41FA5}">
                      <a16:colId xmlns:a16="http://schemas.microsoft.com/office/drawing/2014/main" val="196112190"/>
                    </a:ext>
                  </a:extLst>
                </a:gridCol>
              </a:tblGrid>
              <a:tr h="304660">
                <a:tc>
                  <a:txBody>
                    <a:bodyPr/>
                    <a:lstStyle/>
                    <a:p>
                      <a:pPr marL="0" marR="0" algn="l">
                        <a:lnSpc>
                          <a:spcPct val="107000"/>
                        </a:lnSpc>
                        <a:spcBef>
                          <a:spcPts val="0"/>
                        </a:spcBef>
                        <a:spcAft>
                          <a:spcPts val="0"/>
                        </a:spcAft>
                      </a:pPr>
                      <a:r>
                        <a:rPr lang="en-US" sz="1200">
                          <a:effectLst/>
                        </a:rPr>
                        <a:t>Use case Number: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07</a:t>
                      </a:r>
                    </a:p>
                  </a:txBody>
                  <a:tcPr marL="68580" marR="68580" marT="0" marB="0"/>
                </a:tc>
                <a:extLst>
                  <a:ext uri="{0D108BD9-81ED-4DB2-BD59-A6C34878D82A}">
                    <a16:rowId xmlns:a16="http://schemas.microsoft.com/office/drawing/2014/main" val="2566395764"/>
                  </a:ext>
                </a:extLst>
              </a:tr>
              <a:tr h="355358">
                <a:tc>
                  <a:txBody>
                    <a:bodyPr/>
                    <a:lstStyle/>
                    <a:p>
                      <a:pPr marL="0" marR="0" algn="l">
                        <a:lnSpc>
                          <a:spcPct val="107000"/>
                        </a:lnSpc>
                        <a:spcBef>
                          <a:spcPts val="0"/>
                        </a:spcBef>
                        <a:spcAft>
                          <a:spcPts val="0"/>
                        </a:spcAft>
                      </a:pPr>
                      <a:r>
                        <a:rPr lang="en-US" sz="1200">
                          <a:effectLst/>
                        </a:rPr>
                        <a:t>Use case 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1" i="0" kern="1200" dirty="0">
                          <a:solidFill>
                            <a:schemeClr val="dk1"/>
                          </a:solidFill>
                          <a:effectLst/>
                          <a:latin typeface="+mn-lt"/>
                          <a:ea typeface="+mn-ea"/>
                          <a:cs typeface="+mn-cs"/>
                        </a:rPr>
                        <a:t>Employers management and Reporting.</a:t>
                      </a:r>
                    </a:p>
                  </a:txBody>
                  <a:tcPr marL="68580" marR="68580" marT="0" marB="0"/>
                </a:tc>
                <a:extLst>
                  <a:ext uri="{0D108BD9-81ED-4DB2-BD59-A6C34878D82A}">
                    <a16:rowId xmlns:a16="http://schemas.microsoft.com/office/drawing/2014/main" val="4254928472"/>
                  </a:ext>
                </a:extLst>
              </a:tr>
              <a:tr h="284353">
                <a:tc>
                  <a:txBody>
                    <a:bodyPr/>
                    <a:lstStyle/>
                    <a:p>
                      <a:pPr marL="0" marR="0" algn="l">
                        <a:lnSpc>
                          <a:spcPct val="107000"/>
                        </a:lnSpc>
                        <a:spcBef>
                          <a:spcPts val="0"/>
                        </a:spcBef>
                        <a:spcAft>
                          <a:spcPts val="0"/>
                        </a:spcAft>
                        <a:tabLst>
                          <a:tab pos="1143635" algn="r"/>
                        </a:tabLst>
                      </a:pPr>
                      <a:r>
                        <a:rPr lang="en-US" sz="1200">
                          <a:effectLst/>
                        </a:rPr>
                        <a:t>Overview:</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500" b="1" dirty="0">
                          <a:effectLst/>
                          <a:latin typeface="Calibri" panose="020F0502020204030204" pitchFamily="34" charset="0"/>
                          <a:ea typeface="Calibri" panose="020F0502020204030204" pitchFamily="34" charset="0"/>
                          <a:cs typeface="Arial" panose="020B0604020202020204" pitchFamily="34" charset="0"/>
                        </a:rPr>
                        <a:t>Administrators should have access to analytics and reporting features.</a:t>
                      </a:r>
                    </a:p>
                  </a:txBody>
                  <a:tcPr marL="68580" marR="68580" marT="0" marB="0"/>
                </a:tc>
                <a:extLst>
                  <a:ext uri="{0D108BD9-81ED-4DB2-BD59-A6C34878D82A}">
                    <a16:rowId xmlns:a16="http://schemas.microsoft.com/office/drawing/2014/main" val="1660472540"/>
                  </a:ext>
                </a:extLst>
              </a:tr>
              <a:tr h="357798">
                <a:tc>
                  <a:txBody>
                    <a:bodyPr/>
                    <a:lstStyle/>
                    <a:p>
                      <a:pPr marL="0" marR="0" algn="l">
                        <a:lnSpc>
                          <a:spcPct val="107000"/>
                        </a:lnSpc>
                        <a:spcBef>
                          <a:spcPts val="0"/>
                        </a:spcBef>
                        <a:spcAft>
                          <a:spcPts val="0"/>
                        </a:spcAft>
                      </a:pPr>
                      <a:r>
                        <a:rPr lang="en-US" sz="1200">
                          <a:effectLst/>
                        </a:rPr>
                        <a:t>Actor(s):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Company Administrator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325071"/>
                  </a:ext>
                </a:extLst>
              </a:tr>
              <a:tr h="357798">
                <a:tc>
                  <a:txBody>
                    <a:bodyPr/>
                    <a:lstStyle/>
                    <a:p>
                      <a:pPr marL="0" marR="0" algn="l">
                        <a:lnSpc>
                          <a:spcPct val="107000"/>
                        </a:lnSpc>
                        <a:spcBef>
                          <a:spcPts val="0"/>
                        </a:spcBef>
                        <a:spcAft>
                          <a:spcPts val="0"/>
                        </a:spcAft>
                      </a:pPr>
                      <a:r>
                        <a:rPr lang="en-US" sz="1200">
                          <a:effectLst/>
                        </a:rPr>
                        <a:t>Pre-condition(s)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Users connected to the internet and Logged in.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17593954"/>
                  </a:ext>
                </a:extLst>
              </a:tr>
              <a:tr h="569111">
                <a:tc>
                  <a:txBody>
                    <a:bodyPr/>
                    <a:lstStyle/>
                    <a:p>
                      <a:pPr marL="0" marR="0" algn="l">
                        <a:lnSpc>
                          <a:spcPct val="107000"/>
                        </a:lnSpc>
                        <a:spcBef>
                          <a:spcPts val="0"/>
                        </a:spcBef>
                        <a:spcAft>
                          <a:spcPts val="0"/>
                        </a:spcAft>
                      </a:pPr>
                      <a:r>
                        <a:rPr lang="en-US" sz="1200">
                          <a:effectLst/>
                        </a:rPr>
                        <a:t>Scenario flow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marR="0" lvl="0" indent="-342900" algn="l" rtl="0">
                        <a:spcBef>
                          <a:spcPts val="0"/>
                        </a:spcBef>
                        <a:spcAft>
                          <a:spcPts val="0"/>
                        </a:spcAft>
                        <a:buFont typeface="+mj-lt"/>
                        <a:buAutoNum type="arabicPeriod"/>
                      </a:pPr>
                      <a:r>
                        <a:rPr lang="en-US" sz="1200" b="1" dirty="0">
                          <a:effectLst/>
                        </a:rPr>
                        <a:t>Login to website.</a:t>
                      </a:r>
                      <a:endParaRPr lang="en-US" sz="900" b="1" dirty="0">
                        <a:effectLst/>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effectLst/>
                        </a:rPr>
                        <a:t>Click </a:t>
                      </a:r>
                      <a:r>
                        <a:rPr lang="en-US" sz="1200" b="1" i="0" kern="1200" dirty="0">
                          <a:solidFill>
                            <a:schemeClr val="dk1"/>
                          </a:solidFill>
                          <a:effectLst/>
                          <a:latin typeface="+mn-lt"/>
                          <a:ea typeface="+mn-ea"/>
                          <a:cs typeface="+mn-cs"/>
                        </a:rPr>
                        <a:t>Analytics and Reporting.</a:t>
                      </a:r>
                    </a:p>
                    <a:p>
                      <a:pPr marL="342900" marR="0" lvl="0" indent="-342900" algn="l">
                        <a:spcBef>
                          <a:spcPts val="0"/>
                        </a:spcBef>
                        <a:spcAft>
                          <a:spcPts val="0"/>
                        </a:spcAft>
                        <a:buFont typeface="+mj-lt"/>
                        <a:buAutoNum type="arabicPeriod"/>
                      </a:pPr>
                      <a:r>
                        <a:rPr lang="en-US" sz="1200" b="1" dirty="0">
                          <a:effectLst/>
                        </a:rPr>
                        <a:t>Manage Employers accounts &amp; generate reports.</a:t>
                      </a:r>
                    </a:p>
                  </a:txBody>
                  <a:tcPr marL="68580" marR="68580" marT="0" marB="0"/>
                </a:tc>
                <a:extLst>
                  <a:ext uri="{0D108BD9-81ED-4DB2-BD59-A6C34878D82A}">
                    <a16:rowId xmlns:a16="http://schemas.microsoft.com/office/drawing/2014/main" val="293773246"/>
                  </a:ext>
                </a:extLst>
              </a:tr>
              <a:tr h="289651">
                <a:tc>
                  <a:txBody>
                    <a:bodyPr/>
                    <a:lstStyle/>
                    <a:p>
                      <a:pPr marL="0" marR="0" algn="l">
                        <a:lnSpc>
                          <a:spcPct val="107000"/>
                        </a:lnSpc>
                        <a:spcBef>
                          <a:spcPts val="0"/>
                        </a:spcBef>
                        <a:spcAft>
                          <a:spcPts val="0"/>
                        </a:spcAft>
                      </a:pPr>
                      <a:r>
                        <a:rPr lang="en-US" sz="1200">
                          <a:effectLst/>
                        </a:rPr>
                        <a:t>Alternate flow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Arial" panose="020B0604020202020204" pitchFamily="34" charset="0"/>
                        </a:rPr>
                        <a:t>_______________</a:t>
                      </a:r>
                    </a:p>
                  </a:txBody>
                  <a:tcPr marL="68580" marR="68580" marT="0" marB="0"/>
                </a:tc>
                <a:extLst>
                  <a:ext uri="{0D108BD9-81ED-4DB2-BD59-A6C34878D82A}">
                    <a16:rowId xmlns:a16="http://schemas.microsoft.com/office/drawing/2014/main" val="2300199677"/>
                  </a:ext>
                </a:extLst>
              </a:tr>
              <a:tr h="304660">
                <a:tc>
                  <a:txBody>
                    <a:bodyPr/>
                    <a:lstStyle/>
                    <a:p>
                      <a:pPr marL="0" marR="0" algn="l">
                        <a:lnSpc>
                          <a:spcPct val="107000"/>
                        </a:lnSpc>
                        <a:spcBef>
                          <a:spcPts val="0"/>
                        </a:spcBef>
                        <a:spcAft>
                          <a:spcPts val="0"/>
                        </a:spcAft>
                      </a:pPr>
                      <a:r>
                        <a:rPr lang="en-US" sz="1200">
                          <a:effectLst/>
                        </a:rPr>
                        <a:t>Post Condition: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Arial" panose="020B0604020202020204" pitchFamily="34" charset="0"/>
                        </a:rPr>
                        <a:t>The system generate reports for job posting performance, and other relevant statistics.</a:t>
                      </a:r>
                    </a:p>
                  </a:txBody>
                  <a:tcPr marL="68580" marR="68580" marT="0" marB="0"/>
                </a:tc>
                <a:extLst>
                  <a:ext uri="{0D108BD9-81ED-4DB2-BD59-A6C34878D82A}">
                    <a16:rowId xmlns:a16="http://schemas.microsoft.com/office/drawing/2014/main" val="3205379829"/>
                  </a:ext>
                </a:extLst>
              </a:tr>
            </a:tbl>
          </a:graphicData>
        </a:graphic>
      </p:graphicFrame>
    </p:spTree>
    <p:extLst>
      <p:ext uri="{BB962C8B-B14F-4D97-AF65-F5344CB8AC3E}">
        <p14:creationId xmlns:p14="http://schemas.microsoft.com/office/powerpoint/2010/main" val="2466959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1C22E-EAE0-625B-5766-32413CB35422}"/>
              </a:ext>
            </a:extLst>
          </p:cNvPr>
          <p:cNvSpPr>
            <a:spLocks noGrp="1"/>
          </p:cNvSpPr>
          <p:nvPr>
            <p:ph type="dt" sz="half" idx="10"/>
          </p:nvPr>
        </p:nvSpPr>
        <p:spPr/>
        <p:txBody>
          <a:bodyPr/>
          <a:lstStyle/>
          <a:p>
            <a:fld id="{DD71D8EC-8E17-4CE6-99C2-C22488572868}" type="datetime1">
              <a:rPr lang="en-US" smtClean="0"/>
              <a:t>6/12/2024</a:t>
            </a:fld>
            <a:endParaRPr lang="en-US"/>
          </a:p>
        </p:txBody>
      </p:sp>
      <p:sp>
        <p:nvSpPr>
          <p:cNvPr id="3" name="Footer Placeholder 2">
            <a:extLst>
              <a:ext uri="{FF2B5EF4-FFF2-40B4-BE49-F238E27FC236}">
                <a16:creationId xmlns:a16="http://schemas.microsoft.com/office/drawing/2014/main" id="{6CBDF021-23CB-432F-856D-61D575FAA61A}"/>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5607D9-5E99-CAE1-3E25-29EEA65C7F52}"/>
              </a:ext>
            </a:extLst>
          </p:cNvPr>
          <p:cNvSpPr>
            <a:spLocks noGrp="1"/>
          </p:cNvSpPr>
          <p:nvPr>
            <p:ph type="sldNum" sz="quarter" idx="12"/>
          </p:nvPr>
        </p:nvSpPr>
        <p:spPr/>
        <p:txBody>
          <a:bodyPr/>
          <a:lstStyle/>
          <a:p>
            <a:fld id="{6E91CC32-6A6B-4E2E-BBA1-6864F305DA26}" type="slidenum">
              <a:rPr lang="en-US" smtClean="0"/>
              <a:t>22</a:t>
            </a:fld>
            <a:endParaRPr lang="en-US"/>
          </a:p>
        </p:txBody>
      </p:sp>
      <p:graphicFrame>
        <p:nvGraphicFramePr>
          <p:cNvPr id="6" name="Table 5">
            <a:extLst>
              <a:ext uri="{FF2B5EF4-FFF2-40B4-BE49-F238E27FC236}">
                <a16:creationId xmlns:a16="http://schemas.microsoft.com/office/drawing/2014/main" id="{D68AA0DF-A4CC-EEB4-52C3-3F3F2BDC65A2}"/>
              </a:ext>
            </a:extLst>
          </p:cNvPr>
          <p:cNvGraphicFramePr>
            <a:graphicFrameLocks noGrp="1"/>
          </p:cNvGraphicFramePr>
          <p:nvPr>
            <p:extLst>
              <p:ext uri="{D42A27DB-BD31-4B8C-83A1-F6EECF244321}">
                <p14:modId xmlns:p14="http://schemas.microsoft.com/office/powerpoint/2010/main" val="140349901"/>
              </p:ext>
            </p:extLst>
          </p:nvPr>
        </p:nvGraphicFramePr>
        <p:xfrm>
          <a:off x="61912" y="206571"/>
          <a:ext cx="12068175" cy="3459838"/>
        </p:xfrm>
        <a:graphic>
          <a:graphicData uri="http://schemas.openxmlformats.org/drawingml/2006/table">
            <a:tbl>
              <a:tblPr firstRow="1" firstCol="1" bandRow="1">
                <a:tableStyleId>{00A15C55-8517-42AA-B614-E9B94910E393}</a:tableStyleId>
              </a:tblPr>
              <a:tblGrid>
                <a:gridCol w="2252414">
                  <a:extLst>
                    <a:ext uri="{9D8B030D-6E8A-4147-A177-3AD203B41FA5}">
                      <a16:colId xmlns:a16="http://schemas.microsoft.com/office/drawing/2014/main" val="1542972692"/>
                    </a:ext>
                  </a:extLst>
                </a:gridCol>
                <a:gridCol w="9815761">
                  <a:extLst>
                    <a:ext uri="{9D8B030D-6E8A-4147-A177-3AD203B41FA5}">
                      <a16:colId xmlns:a16="http://schemas.microsoft.com/office/drawing/2014/main" val="196112190"/>
                    </a:ext>
                  </a:extLst>
                </a:gridCol>
              </a:tblGrid>
              <a:tr h="304660">
                <a:tc>
                  <a:txBody>
                    <a:bodyPr/>
                    <a:lstStyle/>
                    <a:p>
                      <a:pPr marL="0" marR="0" algn="l">
                        <a:lnSpc>
                          <a:spcPct val="107000"/>
                        </a:lnSpc>
                        <a:spcBef>
                          <a:spcPts val="0"/>
                        </a:spcBef>
                        <a:spcAft>
                          <a:spcPts val="0"/>
                        </a:spcAft>
                      </a:pPr>
                      <a:r>
                        <a:rPr lang="en-US" sz="1200" dirty="0">
                          <a:effectLst/>
                        </a:rPr>
                        <a:t>Use case Number: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08</a:t>
                      </a:r>
                    </a:p>
                  </a:txBody>
                  <a:tcPr marL="68580" marR="68580" marT="0" marB="0"/>
                </a:tc>
                <a:extLst>
                  <a:ext uri="{0D108BD9-81ED-4DB2-BD59-A6C34878D82A}">
                    <a16:rowId xmlns:a16="http://schemas.microsoft.com/office/drawing/2014/main" val="2566395764"/>
                  </a:ext>
                </a:extLst>
              </a:tr>
              <a:tr h="355358">
                <a:tc>
                  <a:txBody>
                    <a:bodyPr/>
                    <a:lstStyle/>
                    <a:p>
                      <a:pPr marL="0" marR="0" algn="l">
                        <a:lnSpc>
                          <a:spcPct val="107000"/>
                        </a:lnSpc>
                        <a:spcBef>
                          <a:spcPts val="0"/>
                        </a:spcBef>
                        <a:spcAft>
                          <a:spcPts val="0"/>
                        </a:spcAft>
                      </a:pPr>
                      <a:r>
                        <a:rPr lang="en-US" sz="1200">
                          <a:effectLst/>
                        </a:rPr>
                        <a:t>Use case 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b="1" dirty="0"/>
                        <a:t>Fields Management.</a:t>
                      </a:r>
                    </a:p>
                  </a:txBody>
                  <a:tcPr marL="68580" marR="68580" marT="0" marB="0"/>
                </a:tc>
                <a:extLst>
                  <a:ext uri="{0D108BD9-81ED-4DB2-BD59-A6C34878D82A}">
                    <a16:rowId xmlns:a16="http://schemas.microsoft.com/office/drawing/2014/main" val="4254928472"/>
                  </a:ext>
                </a:extLst>
              </a:tr>
              <a:tr h="574608">
                <a:tc>
                  <a:txBody>
                    <a:bodyPr/>
                    <a:lstStyle/>
                    <a:p>
                      <a:pPr marL="0" marR="0" algn="l">
                        <a:lnSpc>
                          <a:spcPct val="107000"/>
                        </a:lnSpc>
                        <a:spcBef>
                          <a:spcPts val="0"/>
                        </a:spcBef>
                        <a:spcAft>
                          <a:spcPts val="0"/>
                        </a:spcAft>
                        <a:tabLst>
                          <a:tab pos="1143635" algn="r"/>
                        </a:tabLst>
                      </a:pPr>
                      <a:r>
                        <a:rPr lang="en-US" sz="1200">
                          <a:effectLst/>
                        </a:rPr>
                        <a:t>Overview:</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dirty="0"/>
                        <a:t>Create , update and delete fields (each field contains skills) that the company support. </a:t>
                      </a:r>
                    </a:p>
                  </a:txBody>
                  <a:tcPr marL="68580" marR="68580" marT="0" marB="0"/>
                </a:tc>
                <a:extLst>
                  <a:ext uri="{0D108BD9-81ED-4DB2-BD59-A6C34878D82A}">
                    <a16:rowId xmlns:a16="http://schemas.microsoft.com/office/drawing/2014/main" val="1660472540"/>
                  </a:ext>
                </a:extLst>
              </a:tr>
              <a:tr h="357798">
                <a:tc>
                  <a:txBody>
                    <a:bodyPr/>
                    <a:lstStyle/>
                    <a:p>
                      <a:pPr marL="0" marR="0" algn="l">
                        <a:lnSpc>
                          <a:spcPct val="107000"/>
                        </a:lnSpc>
                        <a:spcBef>
                          <a:spcPts val="0"/>
                        </a:spcBef>
                        <a:spcAft>
                          <a:spcPts val="0"/>
                        </a:spcAft>
                      </a:pPr>
                      <a:r>
                        <a:rPr lang="en-US" sz="1200" dirty="0">
                          <a:effectLst/>
                        </a:rPr>
                        <a:t>Actor(s):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Company Administrator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325071"/>
                  </a:ext>
                </a:extLst>
              </a:tr>
              <a:tr h="357798">
                <a:tc>
                  <a:txBody>
                    <a:bodyPr/>
                    <a:lstStyle/>
                    <a:p>
                      <a:pPr marL="0" marR="0" algn="l">
                        <a:lnSpc>
                          <a:spcPct val="107000"/>
                        </a:lnSpc>
                        <a:spcBef>
                          <a:spcPts val="0"/>
                        </a:spcBef>
                        <a:spcAft>
                          <a:spcPts val="0"/>
                        </a:spcAft>
                      </a:pPr>
                      <a:r>
                        <a:rPr lang="en-US" sz="1200">
                          <a:effectLst/>
                        </a:rPr>
                        <a:t>Pre-condition(s)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Administrator connected to the internet and Logged in.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17593954"/>
                  </a:ext>
                </a:extLst>
              </a:tr>
              <a:tr h="569111">
                <a:tc>
                  <a:txBody>
                    <a:bodyPr/>
                    <a:lstStyle/>
                    <a:p>
                      <a:pPr marL="0" marR="0" algn="l">
                        <a:lnSpc>
                          <a:spcPct val="107000"/>
                        </a:lnSpc>
                        <a:spcBef>
                          <a:spcPts val="0"/>
                        </a:spcBef>
                        <a:spcAft>
                          <a:spcPts val="0"/>
                        </a:spcAft>
                      </a:pPr>
                      <a:r>
                        <a:rPr lang="en-US" sz="1200">
                          <a:effectLst/>
                        </a:rPr>
                        <a:t>Scenario flow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marR="0" lvl="0" indent="-342900" algn="l" rtl="0">
                        <a:spcBef>
                          <a:spcPts val="0"/>
                        </a:spcBef>
                        <a:spcAft>
                          <a:spcPts val="0"/>
                        </a:spcAft>
                        <a:buFont typeface="+mj-lt"/>
                        <a:buAutoNum type="arabicPeriod"/>
                      </a:pPr>
                      <a:r>
                        <a:rPr lang="en-US" sz="1200" b="1" dirty="0">
                          <a:effectLst/>
                        </a:rPr>
                        <a:t>Login to website.</a:t>
                      </a:r>
                      <a:endParaRPr lang="en-US" sz="900" b="1" dirty="0">
                        <a:effectLst/>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effectLst/>
                        </a:rPr>
                        <a:t>Click </a:t>
                      </a:r>
                      <a:r>
                        <a:rPr lang="en-US" sz="1200" b="1" i="0" kern="1200" dirty="0">
                          <a:solidFill>
                            <a:schemeClr val="dk1"/>
                          </a:solidFill>
                          <a:effectLst/>
                          <a:latin typeface="+mn-lt"/>
                          <a:ea typeface="+mn-ea"/>
                          <a:cs typeface="+mn-cs"/>
                        </a:rPr>
                        <a:t>On manage fields.</a:t>
                      </a:r>
                    </a:p>
                    <a:p>
                      <a:pPr marL="342900" marR="0" lvl="0" indent="-342900" algn="l">
                        <a:spcBef>
                          <a:spcPts val="0"/>
                        </a:spcBef>
                        <a:spcAft>
                          <a:spcPts val="0"/>
                        </a:spcAft>
                        <a:buFont typeface="+mj-lt"/>
                        <a:buAutoNum type="arabicPeriod"/>
                      </a:pPr>
                      <a:r>
                        <a:rPr lang="en-US" sz="1200" b="1" dirty="0">
                          <a:effectLst/>
                        </a:rPr>
                        <a:t>Selection of Add or delete or update fields.</a:t>
                      </a:r>
                    </a:p>
                    <a:p>
                      <a:pPr marL="342900" marR="0" lvl="0" indent="-342900" algn="l">
                        <a:spcBef>
                          <a:spcPts val="0"/>
                        </a:spcBef>
                        <a:spcAft>
                          <a:spcPts val="0"/>
                        </a:spcAft>
                        <a:buFont typeface="+mj-lt"/>
                        <a:buAutoNum type="arabicPeriod"/>
                      </a:pPr>
                      <a:r>
                        <a:rPr lang="en-US" sz="1200" b="1" dirty="0">
                          <a:effectLst/>
                        </a:rPr>
                        <a:t>Enter the required data.</a:t>
                      </a:r>
                    </a:p>
                  </a:txBody>
                  <a:tcPr marL="68580" marR="68580" marT="0" marB="0"/>
                </a:tc>
                <a:extLst>
                  <a:ext uri="{0D108BD9-81ED-4DB2-BD59-A6C34878D82A}">
                    <a16:rowId xmlns:a16="http://schemas.microsoft.com/office/drawing/2014/main" val="293773246"/>
                  </a:ext>
                </a:extLst>
              </a:tr>
              <a:tr h="473436">
                <a:tc>
                  <a:txBody>
                    <a:bodyPr/>
                    <a:lstStyle/>
                    <a:p>
                      <a:pPr marL="0" marR="0" algn="l">
                        <a:lnSpc>
                          <a:spcPct val="107000"/>
                        </a:lnSpc>
                        <a:spcBef>
                          <a:spcPts val="0"/>
                        </a:spcBef>
                        <a:spcAft>
                          <a:spcPts val="0"/>
                        </a:spcAft>
                      </a:pPr>
                      <a:r>
                        <a:rPr lang="en-US" sz="1200">
                          <a:effectLst/>
                        </a:rPr>
                        <a:t>Alternate flow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1" i="0" kern="1200" dirty="0">
                          <a:solidFill>
                            <a:schemeClr val="dk1"/>
                          </a:solidFill>
                          <a:effectLst/>
                          <a:latin typeface="+mn-lt"/>
                          <a:ea typeface="+mn-ea"/>
                          <a:cs typeface="+mn-cs"/>
                        </a:rPr>
                        <a:t>_______________</a:t>
                      </a:r>
                    </a:p>
                  </a:txBody>
                  <a:tcPr marL="68580" marR="68580" marT="0" marB="0"/>
                </a:tc>
                <a:extLst>
                  <a:ext uri="{0D108BD9-81ED-4DB2-BD59-A6C34878D82A}">
                    <a16:rowId xmlns:a16="http://schemas.microsoft.com/office/drawing/2014/main" val="2300199677"/>
                  </a:ext>
                </a:extLst>
              </a:tr>
              <a:tr h="304660">
                <a:tc>
                  <a:txBody>
                    <a:bodyPr/>
                    <a:lstStyle/>
                    <a:p>
                      <a:pPr marL="0" marR="0" algn="l">
                        <a:lnSpc>
                          <a:spcPct val="107000"/>
                        </a:lnSpc>
                        <a:spcBef>
                          <a:spcPts val="0"/>
                        </a:spcBef>
                        <a:spcAft>
                          <a:spcPts val="0"/>
                        </a:spcAft>
                      </a:pPr>
                      <a:r>
                        <a:rPr lang="en-US" sz="1200">
                          <a:effectLst/>
                        </a:rPr>
                        <a:t>Post Condition: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500" b="1" dirty="0">
                          <a:effectLst/>
                          <a:latin typeface="Calibri" panose="020F0502020204030204" pitchFamily="34" charset="0"/>
                          <a:ea typeface="Calibri" panose="020F0502020204030204" pitchFamily="34" charset="0"/>
                          <a:cs typeface="Arial" panose="020B0604020202020204" pitchFamily="34" charset="0"/>
                        </a:rPr>
                        <a:t>Company’s fields must be added to the database via administrator only.</a:t>
                      </a:r>
                    </a:p>
                  </a:txBody>
                  <a:tcPr marL="68580" marR="68580" marT="0" marB="0"/>
                </a:tc>
                <a:extLst>
                  <a:ext uri="{0D108BD9-81ED-4DB2-BD59-A6C34878D82A}">
                    <a16:rowId xmlns:a16="http://schemas.microsoft.com/office/drawing/2014/main" val="3205379829"/>
                  </a:ext>
                </a:extLst>
              </a:tr>
            </a:tbl>
          </a:graphicData>
        </a:graphic>
      </p:graphicFrame>
      <p:graphicFrame>
        <p:nvGraphicFramePr>
          <p:cNvPr id="7" name="Table 6">
            <a:extLst>
              <a:ext uri="{FF2B5EF4-FFF2-40B4-BE49-F238E27FC236}">
                <a16:creationId xmlns:a16="http://schemas.microsoft.com/office/drawing/2014/main" id="{4E8006C5-EFD4-ADEF-DD51-69DADBFAC94A}"/>
              </a:ext>
            </a:extLst>
          </p:cNvPr>
          <p:cNvGraphicFramePr>
            <a:graphicFrameLocks noGrp="1"/>
          </p:cNvGraphicFramePr>
          <p:nvPr>
            <p:extLst>
              <p:ext uri="{D42A27DB-BD31-4B8C-83A1-F6EECF244321}">
                <p14:modId xmlns:p14="http://schemas.microsoft.com/office/powerpoint/2010/main" val="4098311139"/>
              </p:ext>
            </p:extLst>
          </p:nvPr>
        </p:nvGraphicFramePr>
        <p:xfrm>
          <a:off x="61912" y="3753509"/>
          <a:ext cx="12068175" cy="3036377"/>
        </p:xfrm>
        <a:graphic>
          <a:graphicData uri="http://schemas.openxmlformats.org/drawingml/2006/table">
            <a:tbl>
              <a:tblPr firstRow="1" firstCol="1" bandRow="1">
                <a:tableStyleId>{00A15C55-8517-42AA-B614-E9B94910E393}</a:tableStyleId>
              </a:tblPr>
              <a:tblGrid>
                <a:gridCol w="2252414">
                  <a:extLst>
                    <a:ext uri="{9D8B030D-6E8A-4147-A177-3AD203B41FA5}">
                      <a16:colId xmlns:a16="http://schemas.microsoft.com/office/drawing/2014/main" val="1542972692"/>
                    </a:ext>
                  </a:extLst>
                </a:gridCol>
                <a:gridCol w="9815761">
                  <a:extLst>
                    <a:ext uri="{9D8B030D-6E8A-4147-A177-3AD203B41FA5}">
                      <a16:colId xmlns:a16="http://schemas.microsoft.com/office/drawing/2014/main" val="196112190"/>
                    </a:ext>
                  </a:extLst>
                </a:gridCol>
              </a:tblGrid>
              <a:tr h="277795">
                <a:tc>
                  <a:txBody>
                    <a:bodyPr/>
                    <a:lstStyle/>
                    <a:p>
                      <a:pPr marL="0" marR="0" algn="l">
                        <a:lnSpc>
                          <a:spcPct val="107000"/>
                        </a:lnSpc>
                        <a:spcBef>
                          <a:spcPts val="0"/>
                        </a:spcBef>
                        <a:spcAft>
                          <a:spcPts val="0"/>
                        </a:spcAft>
                      </a:pPr>
                      <a:r>
                        <a:rPr lang="en-US" sz="1200" dirty="0">
                          <a:effectLst/>
                        </a:rPr>
                        <a:t>Use case Number: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09</a:t>
                      </a:r>
                    </a:p>
                  </a:txBody>
                  <a:tcPr marL="68580" marR="68580" marT="0" marB="0"/>
                </a:tc>
                <a:extLst>
                  <a:ext uri="{0D108BD9-81ED-4DB2-BD59-A6C34878D82A}">
                    <a16:rowId xmlns:a16="http://schemas.microsoft.com/office/drawing/2014/main" val="2566395764"/>
                  </a:ext>
                </a:extLst>
              </a:tr>
              <a:tr h="324023">
                <a:tc>
                  <a:txBody>
                    <a:bodyPr/>
                    <a:lstStyle/>
                    <a:p>
                      <a:pPr marL="0" marR="0" algn="l">
                        <a:lnSpc>
                          <a:spcPct val="107000"/>
                        </a:lnSpc>
                        <a:spcBef>
                          <a:spcPts val="0"/>
                        </a:spcBef>
                        <a:spcAft>
                          <a:spcPts val="0"/>
                        </a:spcAft>
                      </a:pPr>
                      <a:r>
                        <a:rPr lang="en-US" sz="1200" dirty="0">
                          <a:effectLst/>
                        </a:rPr>
                        <a:t>Use case 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b="1" dirty="0"/>
                        <a:t>Feedback</a:t>
                      </a:r>
                    </a:p>
                  </a:txBody>
                  <a:tcPr marL="68580" marR="68580" marT="0" marB="0"/>
                </a:tc>
                <a:extLst>
                  <a:ext uri="{0D108BD9-81ED-4DB2-BD59-A6C34878D82A}">
                    <a16:rowId xmlns:a16="http://schemas.microsoft.com/office/drawing/2014/main" val="4254928472"/>
                  </a:ext>
                </a:extLst>
              </a:tr>
              <a:tr h="523939">
                <a:tc>
                  <a:txBody>
                    <a:bodyPr/>
                    <a:lstStyle/>
                    <a:p>
                      <a:pPr marL="0" marR="0" algn="l">
                        <a:lnSpc>
                          <a:spcPct val="107000"/>
                        </a:lnSpc>
                        <a:spcBef>
                          <a:spcPts val="0"/>
                        </a:spcBef>
                        <a:spcAft>
                          <a:spcPts val="0"/>
                        </a:spcAft>
                        <a:tabLst>
                          <a:tab pos="1143635" algn="r"/>
                        </a:tabLst>
                      </a:pPr>
                      <a:r>
                        <a:rPr lang="en-US" sz="1200" dirty="0">
                          <a:effectLst/>
                        </a:rPr>
                        <a:t>Overview:</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dirty="0"/>
                        <a:t>Getting feedback from users for improvement.</a:t>
                      </a:r>
                    </a:p>
                  </a:txBody>
                  <a:tcPr marL="68580" marR="68580" marT="0" marB="0"/>
                </a:tc>
                <a:extLst>
                  <a:ext uri="{0D108BD9-81ED-4DB2-BD59-A6C34878D82A}">
                    <a16:rowId xmlns:a16="http://schemas.microsoft.com/office/drawing/2014/main" val="1660472540"/>
                  </a:ext>
                </a:extLst>
              </a:tr>
              <a:tr h="326248">
                <a:tc>
                  <a:txBody>
                    <a:bodyPr/>
                    <a:lstStyle/>
                    <a:p>
                      <a:pPr marL="0" marR="0" algn="l">
                        <a:lnSpc>
                          <a:spcPct val="107000"/>
                        </a:lnSpc>
                        <a:spcBef>
                          <a:spcPts val="0"/>
                        </a:spcBef>
                        <a:spcAft>
                          <a:spcPts val="0"/>
                        </a:spcAft>
                      </a:pPr>
                      <a:r>
                        <a:rPr lang="en-US" sz="1200">
                          <a:effectLst/>
                        </a:rPr>
                        <a:t>Actor(s):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Job Seeker, Employer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325071"/>
                  </a:ext>
                </a:extLst>
              </a:tr>
              <a:tr h="326248">
                <a:tc>
                  <a:txBody>
                    <a:bodyPr/>
                    <a:lstStyle/>
                    <a:p>
                      <a:pPr marL="0" marR="0" algn="l">
                        <a:lnSpc>
                          <a:spcPct val="107000"/>
                        </a:lnSpc>
                        <a:spcBef>
                          <a:spcPts val="0"/>
                        </a:spcBef>
                        <a:spcAft>
                          <a:spcPts val="0"/>
                        </a:spcAft>
                      </a:pPr>
                      <a:r>
                        <a:rPr lang="en-US" sz="1200">
                          <a:effectLst/>
                        </a:rPr>
                        <a:t>Pre-condition(s)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Users connected to the internet and Logged in.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17593954"/>
                  </a:ext>
                </a:extLst>
              </a:tr>
              <a:tr h="518927">
                <a:tc>
                  <a:txBody>
                    <a:bodyPr/>
                    <a:lstStyle/>
                    <a:p>
                      <a:pPr marL="0" marR="0" algn="l">
                        <a:lnSpc>
                          <a:spcPct val="107000"/>
                        </a:lnSpc>
                        <a:spcBef>
                          <a:spcPts val="0"/>
                        </a:spcBef>
                        <a:spcAft>
                          <a:spcPts val="0"/>
                        </a:spcAft>
                      </a:pPr>
                      <a:r>
                        <a:rPr lang="en-US" sz="1200">
                          <a:effectLst/>
                        </a:rPr>
                        <a:t>Scenario flow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marR="0" lvl="0" indent="-342900" algn="l" rtl="0">
                        <a:spcBef>
                          <a:spcPts val="0"/>
                        </a:spcBef>
                        <a:spcAft>
                          <a:spcPts val="0"/>
                        </a:spcAft>
                        <a:buFont typeface="+mj-lt"/>
                        <a:buAutoNum type="arabicPeriod"/>
                      </a:pPr>
                      <a:r>
                        <a:rPr lang="en-US" sz="1200" b="1" dirty="0">
                          <a:effectLst/>
                        </a:rPr>
                        <a:t>Login to website.</a:t>
                      </a:r>
                      <a:endParaRPr lang="en-US" sz="900" b="1" dirty="0">
                        <a:effectLst/>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effectLst/>
                        </a:rPr>
                        <a:t>Click </a:t>
                      </a:r>
                      <a:r>
                        <a:rPr lang="en-US" sz="1200" b="1" i="0" kern="1200" dirty="0">
                          <a:solidFill>
                            <a:schemeClr val="dk1"/>
                          </a:solidFill>
                          <a:effectLst/>
                          <a:latin typeface="+mn-lt"/>
                          <a:ea typeface="+mn-ea"/>
                          <a:cs typeface="+mn-cs"/>
                        </a:rPr>
                        <a:t>On feedback.</a:t>
                      </a:r>
                    </a:p>
                    <a:p>
                      <a:pPr marL="342900" marR="0" lvl="0" indent="-342900" algn="l">
                        <a:spcBef>
                          <a:spcPts val="0"/>
                        </a:spcBef>
                        <a:spcAft>
                          <a:spcPts val="0"/>
                        </a:spcAft>
                        <a:buFont typeface="+mj-lt"/>
                        <a:buAutoNum type="arabicPeriod"/>
                      </a:pPr>
                      <a:r>
                        <a:rPr lang="en-US" sz="1200" b="1" dirty="0">
                          <a:effectLst/>
                        </a:rPr>
                        <a:t>Enter their opinion about using the system</a:t>
                      </a:r>
                    </a:p>
                  </a:txBody>
                  <a:tcPr marL="68580" marR="68580" marT="0" marB="0"/>
                </a:tc>
                <a:extLst>
                  <a:ext uri="{0D108BD9-81ED-4DB2-BD59-A6C34878D82A}">
                    <a16:rowId xmlns:a16="http://schemas.microsoft.com/office/drawing/2014/main" val="293773246"/>
                  </a:ext>
                </a:extLst>
              </a:tr>
              <a:tr h="431689">
                <a:tc>
                  <a:txBody>
                    <a:bodyPr/>
                    <a:lstStyle/>
                    <a:p>
                      <a:pPr marL="0" marR="0" algn="l">
                        <a:lnSpc>
                          <a:spcPct val="107000"/>
                        </a:lnSpc>
                        <a:spcBef>
                          <a:spcPts val="0"/>
                        </a:spcBef>
                        <a:spcAft>
                          <a:spcPts val="0"/>
                        </a:spcAft>
                      </a:pPr>
                      <a:r>
                        <a:rPr lang="en-US" sz="1200">
                          <a:effectLst/>
                        </a:rPr>
                        <a:t>Alternate flow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1" i="0" kern="1200" dirty="0">
                          <a:solidFill>
                            <a:schemeClr val="dk1"/>
                          </a:solidFill>
                          <a:effectLst/>
                          <a:latin typeface="+mn-lt"/>
                          <a:ea typeface="+mn-ea"/>
                          <a:cs typeface="+mn-cs"/>
                        </a:rPr>
                        <a:t>_______________</a:t>
                      </a:r>
                    </a:p>
                  </a:txBody>
                  <a:tcPr marL="68580" marR="68580" marT="0" marB="0"/>
                </a:tc>
                <a:extLst>
                  <a:ext uri="{0D108BD9-81ED-4DB2-BD59-A6C34878D82A}">
                    <a16:rowId xmlns:a16="http://schemas.microsoft.com/office/drawing/2014/main" val="2300199677"/>
                  </a:ext>
                </a:extLst>
              </a:tr>
              <a:tr h="277795">
                <a:tc>
                  <a:txBody>
                    <a:bodyPr/>
                    <a:lstStyle/>
                    <a:p>
                      <a:pPr marL="0" marR="0" algn="l">
                        <a:lnSpc>
                          <a:spcPct val="107000"/>
                        </a:lnSpc>
                        <a:spcBef>
                          <a:spcPts val="0"/>
                        </a:spcBef>
                        <a:spcAft>
                          <a:spcPts val="0"/>
                        </a:spcAft>
                      </a:pPr>
                      <a:r>
                        <a:rPr lang="en-US" sz="1200">
                          <a:effectLst/>
                        </a:rPr>
                        <a:t>Post Condition: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500" b="1" dirty="0">
                          <a:effectLst/>
                          <a:latin typeface="Calibri" panose="020F0502020204030204" pitchFamily="34" charset="0"/>
                          <a:ea typeface="Calibri" panose="020F0502020204030204" pitchFamily="34" charset="0"/>
                          <a:cs typeface="Arial" panose="020B0604020202020204" pitchFamily="34" charset="0"/>
                        </a:rPr>
                        <a:t>Users should be able to provide feedback on the job recommendations.</a:t>
                      </a:r>
                    </a:p>
                  </a:txBody>
                  <a:tcPr marL="68580" marR="68580" marT="0" marB="0"/>
                </a:tc>
                <a:extLst>
                  <a:ext uri="{0D108BD9-81ED-4DB2-BD59-A6C34878D82A}">
                    <a16:rowId xmlns:a16="http://schemas.microsoft.com/office/drawing/2014/main" val="3205379829"/>
                  </a:ext>
                </a:extLst>
              </a:tr>
            </a:tbl>
          </a:graphicData>
        </a:graphic>
      </p:graphicFrame>
    </p:spTree>
    <p:extLst>
      <p:ext uri="{BB962C8B-B14F-4D97-AF65-F5344CB8AC3E}">
        <p14:creationId xmlns:p14="http://schemas.microsoft.com/office/powerpoint/2010/main" val="3147529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5B06DE-FC1E-3270-1F20-4D68169AACC5}"/>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F02C17BA-DC67-0624-4C5B-915C512FC174}"/>
              </a:ext>
            </a:extLst>
          </p:cNvPr>
          <p:cNvSpPr>
            <a:spLocks noGrp="1"/>
          </p:cNvSpPr>
          <p:nvPr>
            <p:ph type="ftr" sz="quarter" idx="11"/>
          </p:nvPr>
        </p:nvSpPr>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305FCF21-41AB-2AE3-A8C4-418187CCC1F4}"/>
              </a:ext>
            </a:extLst>
          </p:cNvPr>
          <p:cNvSpPr>
            <a:spLocks noGrp="1"/>
          </p:cNvSpPr>
          <p:nvPr>
            <p:ph type="sldNum" sz="quarter" idx="12"/>
          </p:nvPr>
        </p:nvSpPr>
        <p:spPr/>
        <p:txBody>
          <a:bodyPr/>
          <a:lstStyle/>
          <a:p>
            <a:fld id="{6E91CC32-6A6B-4E2E-BBA1-6864F305DA26}" type="slidenum">
              <a:rPr lang="en-US" b="1" smtClean="0">
                <a:solidFill>
                  <a:srgbClr val="0070C0"/>
                </a:solidFill>
              </a:rPr>
              <a:t>23</a:t>
            </a:fld>
            <a:endParaRPr lang="en-US" b="1">
              <a:solidFill>
                <a:srgbClr val="0070C0"/>
              </a:solidFill>
            </a:endParaRPr>
          </a:p>
        </p:txBody>
      </p:sp>
      <p:sp>
        <p:nvSpPr>
          <p:cNvPr id="5" name="Date Placeholder 1">
            <a:extLst>
              <a:ext uri="{FF2B5EF4-FFF2-40B4-BE49-F238E27FC236}">
                <a16:creationId xmlns:a16="http://schemas.microsoft.com/office/drawing/2014/main" id="{5ED78DBA-89C1-D539-ACA0-F798436D043B}"/>
              </a:ext>
            </a:extLst>
          </p:cNvPr>
          <p:cNvSpPr txBox="1">
            <a:spLocks/>
          </p:cNvSpPr>
          <p:nvPr/>
        </p:nvSpPr>
        <p:spPr>
          <a:xfrm>
            <a:off x="340137" y="705129"/>
            <a:ext cx="2743200" cy="318221"/>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rgbClr val="0070C0"/>
              </a:solidFill>
            </a:endParaRPr>
          </a:p>
        </p:txBody>
      </p:sp>
      <p:graphicFrame>
        <p:nvGraphicFramePr>
          <p:cNvPr id="6" name="Table 5">
            <a:extLst>
              <a:ext uri="{FF2B5EF4-FFF2-40B4-BE49-F238E27FC236}">
                <a16:creationId xmlns:a16="http://schemas.microsoft.com/office/drawing/2014/main" id="{02CD62E7-21B6-DCD7-7488-1B649EA17C3F}"/>
              </a:ext>
            </a:extLst>
          </p:cNvPr>
          <p:cNvGraphicFramePr>
            <a:graphicFrameLocks noGrp="1"/>
          </p:cNvGraphicFramePr>
          <p:nvPr>
            <p:extLst>
              <p:ext uri="{D42A27DB-BD31-4B8C-83A1-F6EECF244321}">
                <p14:modId xmlns:p14="http://schemas.microsoft.com/office/powerpoint/2010/main" val="1758766031"/>
              </p:ext>
            </p:extLst>
          </p:nvPr>
        </p:nvGraphicFramePr>
        <p:xfrm>
          <a:off x="61912" y="864239"/>
          <a:ext cx="12068175" cy="3572589"/>
        </p:xfrm>
        <a:graphic>
          <a:graphicData uri="http://schemas.openxmlformats.org/drawingml/2006/table">
            <a:tbl>
              <a:tblPr firstRow="1" firstCol="1" bandRow="1">
                <a:tableStyleId>{00A15C55-8517-42AA-B614-E9B94910E393}</a:tableStyleId>
              </a:tblPr>
              <a:tblGrid>
                <a:gridCol w="2252414">
                  <a:extLst>
                    <a:ext uri="{9D8B030D-6E8A-4147-A177-3AD203B41FA5}">
                      <a16:colId xmlns:a16="http://schemas.microsoft.com/office/drawing/2014/main" val="1542972692"/>
                    </a:ext>
                  </a:extLst>
                </a:gridCol>
                <a:gridCol w="9815761">
                  <a:extLst>
                    <a:ext uri="{9D8B030D-6E8A-4147-A177-3AD203B41FA5}">
                      <a16:colId xmlns:a16="http://schemas.microsoft.com/office/drawing/2014/main" val="196112190"/>
                    </a:ext>
                  </a:extLst>
                </a:gridCol>
              </a:tblGrid>
              <a:tr h="277795">
                <a:tc>
                  <a:txBody>
                    <a:bodyPr/>
                    <a:lstStyle/>
                    <a:p>
                      <a:pPr marL="0" marR="0" algn="l">
                        <a:lnSpc>
                          <a:spcPct val="107000"/>
                        </a:lnSpc>
                        <a:spcBef>
                          <a:spcPts val="0"/>
                        </a:spcBef>
                        <a:spcAft>
                          <a:spcPts val="0"/>
                        </a:spcAft>
                      </a:pPr>
                      <a:r>
                        <a:rPr lang="en-US" sz="1200" dirty="0">
                          <a:effectLst/>
                        </a:rPr>
                        <a:t>Use case Number: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200" dirty="0">
                          <a:effectLst/>
                        </a:rPr>
                        <a:t>10</a:t>
                      </a:r>
                    </a:p>
                  </a:txBody>
                  <a:tcPr marL="68580" marR="68580" marT="0" marB="0"/>
                </a:tc>
                <a:extLst>
                  <a:ext uri="{0D108BD9-81ED-4DB2-BD59-A6C34878D82A}">
                    <a16:rowId xmlns:a16="http://schemas.microsoft.com/office/drawing/2014/main" val="2566395764"/>
                  </a:ext>
                </a:extLst>
              </a:tr>
              <a:tr h="324023">
                <a:tc>
                  <a:txBody>
                    <a:bodyPr/>
                    <a:lstStyle/>
                    <a:p>
                      <a:pPr marL="0" marR="0" algn="l">
                        <a:lnSpc>
                          <a:spcPct val="107000"/>
                        </a:lnSpc>
                        <a:spcBef>
                          <a:spcPts val="0"/>
                        </a:spcBef>
                        <a:spcAft>
                          <a:spcPts val="0"/>
                        </a:spcAft>
                      </a:pPr>
                      <a:r>
                        <a:rPr lang="en-US" sz="1200">
                          <a:effectLst/>
                        </a:rPr>
                        <a:t>Use case 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b="1" dirty="0"/>
                        <a:t>Recommendation request</a:t>
                      </a:r>
                    </a:p>
                  </a:txBody>
                  <a:tcPr marL="68580" marR="68580" marT="0" marB="0"/>
                </a:tc>
                <a:extLst>
                  <a:ext uri="{0D108BD9-81ED-4DB2-BD59-A6C34878D82A}">
                    <a16:rowId xmlns:a16="http://schemas.microsoft.com/office/drawing/2014/main" val="4254928472"/>
                  </a:ext>
                </a:extLst>
              </a:tr>
              <a:tr h="523939">
                <a:tc>
                  <a:txBody>
                    <a:bodyPr/>
                    <a:lstStyle/>
                    <a:p>
                      <a:pPr marL="0" marR="0" algn="l">
                        <a:lnSpc>
                          <a:spcPct val="107000"/>
                        </a:lnSpc>
                        <a:spcBef>
                          <a:spcPts val="0"/>
                        </a:spcBef>
                        <a:spcAft>
                          <a:spcPts val="0"/>
                        </a:spcAft>
                        <a:tabLst>
                          <a:tab pos="1143635" algn="r"/>
                        </a:tabLst>
                      </a:pPr>
                      <a:r>
                        <a:rPr lang="en-US" sz="1200">
                          <a:effectLst/>
                        </a:rPr>
                        <a:t>Overview:</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dirty="0"/>
                        <a:t>Job seeker can user recommendation for getting related posts based on his qualifications and skills.</a:t>
                      </a:r>
                    </a:p>
                  </a:txBody>
                  <a:tcPr marL="68580" marR="68580" marT="0" marB="0"/>
                </a:tc>
                <a:extLst>
                  <a:ext uri="{0D108BD9-81ED-4DB2-BD59-A6C34878D82A}">
                    <a16:rowId xmlns:a16="http://schemas.microsoft.com/office/drawing/2014/main" val="1660472540"/>
                  </a:ext>
                </a:extLst>
              </a:tr>
              <a:tr h="326248">
                <a:tc>
                  <a:txBody>
                    <a:bodyPr/>
                    <a:lstStyle/>
                    <a:p>
                      <a:pPr marL="0" marR="0" algn="l">
                        <a:lnSpc>
                          <a:spcPct val="107000"/>
                        </a:lnSpc>
                        <a:spcBef>
                          <a:spcPts val="0"/>
                        </a:spcBef>
                        <a:spcAft>
                          <a:spcPts val="0"/>
                        </a:spcAft>
                      </a:pPr>
                      <a:r>
                        <a:rPr lang="en-US" sz="1200">
                          <a:effectLst/>
                        </a:rPr>
                        <a:t>Actor(s):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800" b="0" i="0" kern="1200" dirty="0">
                          <a:solidFill>
                            <a:schemeClr val="dk1"/>
                          </a:solidFill>
                          <a:effectLst/>
                          <a:latin typeface="+mn-lt"/>
                          <a:ea typeface="+mn-ea"/>
                          <a:cs typeface="+mn-cs"/>
                        </a:rPr>
                        <a:t>Job Seeker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325071"/>
                  </a:ext>
                </a:extLst>
              </a:tr>
              <a:tr h="326248">
                <a:tc>
                  <a:txBody>
                    <a:bodyPr/>
                    <a:lstStyle/>
                    <a:p>
                      <a:pPr marL="0" marR="0" algn="l">
                        <a:lnSpc>
                          <a:spcPct val="107000"/>
                        </a:lnSpc>
                        <a:spcBef>
                          <a:spcPts val="0"/>
                        </a:spcBef>
                        <a:spcAft>
                          <a:spcPts val="0"/>
                        </a:spcAft>
                      </a:pPr>
                      <a:r>
                        <a:rPr lang="en-US" sz="1200">
                          <a:effectLst/>
                        </a:rPr>
                        <a:t>Pre-condition(s)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Users connected to the internet and Logged in. </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17593954"/>
                  </a:ext>
                </a:extLst>
              </a:tr>
              <a:tr h="518927">
                <a:tc>
                  <a:txBody>
                    <a:bodyPr/>
                    <a:lstStyle/>
                    <a:p>
                      <a:pPr marL="0" marR="0" algn="l">
                        <a:lnSpc>
                          <a:spcPct val="107000"/>
                        </a:lnSpc>
                        <a:spcBef>
                          <a:spcPts val="0"/>
                        </a:spcBef>
                        <a:spcAft>
                          <a:spcPts val="0"/>
                        </a:spcAft>
                      </a:pPr>
                      <a:r>
                        <a:rPr lang="en-US" sz="1200">
                          <a:effectLst/>
                        </a:rPr>
                        <a:t>Scenario flow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342900" marR="0" lvl="0" indent="-342900" algn="l" rtl="0">
                        <a:spcBef>
                          <a:spcPts val="0"/>
                        </a:spcBef>
                        <a:spcAft>
                          <a:spcPts val="0"/>
                        </a:spcAft>
                        <a:buFont typeface="+mj-lt"/>
                        <a:buAutoNum type="arabicPeriod"/>
                      </a:pPr>
                      <a:r>
                        <a:rPr lang="en-US" sz="1200" b="1" dirty="0">
                          <a:effectLst/>
                        </a:rPr>
                        <a:t>Login to website.</a:t>
                      </a:r>
                      <a:endParaRPr lang="en-US" sz="900" b="1" dirty="0">
                        <a:effectLst/>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effectLst/>
                        </a:rPr>
                        <a:t>Click </a:t>
                      </a:r>
                      <a:r>
                        <a:rPr lang="en-US" sz="1200" b="1" i="0" kern="1200" dirty="0">
                          <a:solidFill>
                            <a:schemeClr val="dk1"/>
                          </a:solidFill>
                          <a:effectLst/>
                          <a:latin typeface="+mn-lt"/>
                          <a:ea typeface="+mn-ea"/>
                          <a:cs typeface="+mn-cs"/>
                        </a:rPr>
                        <a:t>On recommend me.</a:t>
                      </a:r>
                    </a:p>
                    <a:p>
                      <a:pPr marL="342900" marR="0" lvl="0" indent="-342900" algn="l">
                        <a:spcBef>
                          <a:spcPts val="0"/>
                        </a:spcBef>
                        <a:spcAft>
                          <a:spcPts val="0"/>
                        </a:spcAft>
                        <a:buFont typeface="+mj-lt"/>
                        <a:buAutoNum type="arabicPeriod"/>
                      </a:pPr>
                      <a:r>
                        <a:rPr lang="en-US" sz="1200" b="1" dirty="0">
                          <a:effectLst/>
                        </a:rPr>
                        <a:t>Select from list the request type (Titled(in site(</a:t>
                      </a:r>
                      <a:r>
                        <a:rPr lang="en-US" sz="1200" b="1" dirty="0" err="1">
                          <a:effectLst/>
                        </a:rPr>
                        <a:t>Both,Opened,closed</a:t>
                      </a:r>
                      <a:r>
                        <a:rPr lang="en-US" sz="1200" b="1" dirty="0">
                          <a:effectLst/>
                        </a:rPr>
                        <a:t>), predefined), Not titled(in site(Both, </a:t>
                      </a:r>
                      <a:r>
                        <a:rPr lang="en-US" sz="1200" b="1" dirty="0" err="1">
                          <a:effectLst/>
                        </a:rPr>
                        <a:t>Opened,Closed</a:t>
                      </a:r>
                      <a:r>
                        <a:rPr lang="en-US" sz="1200" b="1" dirty="0">
                          <a:effectLst/>
                        </a:rPr>
                        <a:t>), predefined (already closed))).</a:t>
                      </a:r>
                    </a:p>
                    <a:p>
                      <a:pPr marL="342900" marR="0" lvl="0" indent="-342900" algn="l">
                        <a:spcBef>
                          <a:spcPts val="0"/>
                        </a:spcBef>
                        <a:spcAft>
                          <a:spcPts val="0"/>
                        </a:spcAft>
                        <a:buFont typeface="+mj-lt"/>
                        <a:buAutoNum type="arabicPeriod"/>
                      </a:pPr>
                      <a:r>
                        <a:rPr lang="en-US" sz="1200" b="1" dirty="0">
                          <a:effectLst/>
                        </a:rPr>
                        <a:t>Enter qualifications and skills based on his selection.</a:t>
                      </a:r>
                    </a:p>
                    <a:p>
                      <a:pPr marL="342900" marR="0" lvl="0" indent="-342900" algn="l">
                        <a:spcBef>
                          <a:spcPts val="0"/>
                        </a:spcBef>
                        <a:spcAft>
                          <a:spcPts val="0"/>
                        </a:spcAft>
                        <a:buFont typeface="+mj-lt"/>
                        <a:buAutoNum type="arabicPeriod"/>
                      </a:pPr>
                      <a:r>
                        <a:rPr lang="en-US" sz="1200" b="1" dirty="0">
                          <a:effectLst/>
                        </a:rPr>
                        <a:t>Click submit.</a:t>
                      </a:r>
                    </a:p>
                  </a:txBody>
                  <a:tcPr marL="68580" marR="68580" marT="0" marB="0"/>
                </a:tc>
                <a:extLst>
                  <a:ext uri="{0D108BD9-81ED-4DB2-BD59-A6C34878D82A}">
                    <a16:rowId xmlns:a16="http://schemas.microsoft.com/office/drawing/2014/main" val="293773246"/>
                  </a:ext>
                </a:extLst>
              </a:tr>
              <a:tr h="431689">
                <a:tc>
                  <a:txBody>
                    <a:bodyPr/>
                    <a:lstStyle/>
                    <a:p>
                      <a:pPr marL="0" marR="0" algn="l">
                        <a:lnSpc>
                          <a:spcPct val="107000"/>
                        </a:lnSpc>
                        <a:spcBef>
                          <a:spcPts val="0"/>
                        </a:spcBef>
                        <a:spcAft>
                          <a:spcPts val="0"/>
                        </a:spcAft>
                      </a:pPr>
                      <a:r>
                        <a:rPr lang="en-US" sz="1200">
                          <a:effectLst/>
                        </a:rPr>
                        <a:t>Alternate flow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400" b="0" i="0" kern="1200" dirty="0">
                          <a:solidFill>
                            <a:schemeClr val="dk1"/>
                          </a:solidFill>
                          <a:effectLst/>
                          <a:latin typeface="+mn-lt"/>
                          <a:ea typeface="+mn-ea"/>
                          <a:cs typeface="+mn-cs"/>
                        </a:rPr>
                        <a:t>5-a if the validation of his input failed , system will display error message and request from user to complete true input</a:t>
                      </a:r>
                    </a:p>
                  </a:txBody>
                  <a:tcPr marL="68580" marR="68580" marT="0" marB="0"/>
                </a:tc>
                <a:extLst>
                  <a:ext uri="{0D108BD9-81ED-4DB2-BD59-A6C34878D82A}">
                    <a16:rowId xmlns:a16="http://schemas.microsoft.com/office/drawing/2014/main" val="2300199677"/>
                  </a:ext>
                </a:extLst>
              </a:tr>
              <a:tr h="240666">
                <a:tc>
                  <a:txBody>
                    <a:bodyPr/>
                    <a:lstStyle/>
                    <a:p>
                      <a:pPr marL="0" marR="0" algn="l">
                        <a:lnSpc>
                          <a:spcPct val="107000"/>
                        </a:lnSpc>
                        <a:spcBef>
                          <a:spcPts val="0"/>
                        </a:spcBef>
                        <a:spcAft>
                          <a:spcPts val="0"/>
                        </a:spcAft>
                      </a:pPr>
                      <a:r>
                        <a:rPr lang="en-US" sz="1200">
                          <a:effectLst/>
                        </a:rPr>
                        <a:t>Post Condition: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07000"/>
                        </a:lnSpc>
                        <a:spcBef>
                          <a:spcPts val="0"/>
                        </a:spcBef>
                        <a:spcAft>
                          <a:spcPts val="0"/>
                        </a:spcAft>
                      </a:pPr>
                      <a:r>
                        <a:rPr lang="en-US" sz="1500" b="1" dirty="0">
                          <a:effectLst/>
                          <a:latin typeface="Calibri" panose="020F0502020204030204" pitchFamily="34" charset="0"/>
                          <a:ea typeface="Calibri" panose="020F0502020204030204" pitchFamily="34" charset="0"/>
                          <a:cs typeface="Arial" panose="020B0604020202020204" pitchFamily="34" charset="0"/>
                        </a:rPr>
                        <a:t>The system generate responses based on  job seeker input</a:t>
                      </a:r>
                    </a:p>
                  </a:txBody>
                  <a:tcPr marL="68580" marR="68580" marT="0" marB="0"/>
                </a:tc>
                <a:extLst>
                  <a:ext uri="{0D108BD9-81ED-4DB2-BD59-A6C34878D82A}">
                    <a16:rowId xmlns:a16="http://schemas.microsoft.com/office/drawing/2014/main" val="3205379829"/>
                  </a:ext>
                </a:extLst>
              </a:tr>
            </a:tbl>
          </a:graphicData>
        </a:graphic>
      </p:graphicFrame>
    </p:spTree>
    <p:extLst>
      <p:ext uri="{BB962C8B-B14F-4D97-AF65-F5344CB8AC3E}">
        <p14:creationId xmlns:p14="http://schemas.microsoft.com/office/powerpoint/2010/main" val="714702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F3D252-B694-7BAB-C09E-497005B74F86}"/>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42D93619-34D7-29B9-B400-38853397E57D}"/>
              </a:ext>
            </a:extLst>
          </p:cNvPr>
          <p:cNvSpPr>
            <a:spLocks noGrp="1"/>
          </p:cNvSpPr>
          <p:nvPr>
            <p:ph type="ftr" sz="quarter" idx="11"/>
          </p:nvPr>
        </p:nvSpPr>
        <p:spPr>
          <a:xfrm>
            <a:off x="9534524" y="6424761"/>
            <a:ext cx="1869427"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58898E48-5024-A4B0-48DF-3CA08BDCF47B}"/>
              </a:ext>
            </a:extLst>
          </p:cNvPr>
          <p:cNvSpPr>
            <a:spLocks noGrp="1"/>
          </p:cNvSpPr>
          <p:nvPr>
            <p:ph type="sldNum" sz="quarter" idx="12"/>
          </p:nvPr>
        </p:nvSpPr>
        <p:spPr/>
        <p:txBody>
          <a:bodyPr/>
          <a:lstStyle/>
          <a:p>
            <a:fld id="{6E91CC32-6A6B-4E2E-BBA1-6864F305DA26}" type="slidenum">
              <a:rPr lang="en-US" b="1" smtClean="0">
                <a:solidFill>
                  <a:srgbClr val="0070C0"/>
                </a:solidFill>
              </a:rPr>
              <a:t>24</a:t>
            </a:fld>
            <a:endParaRPr lang="en-US" b="1" dirty="0">
              <a:solidFill>
                <a:srgbClr val="0070C0"/>
              </a:solidFill>
            </a:endParaRPr>
          </a:p>
        </p:txBody>
      </p:sp>
      <p:pic>
        <p:nvPicPr>
          <p:cNvPr id="6" name="Graphic 5">
            <a:extLst>
              <a:ext uri="{FF2B5EF4-FFF2-40B4-BE49-F238E27FC236}">
                <a16:creationId xmlns:a16="http://schemas.microsoft.com/office/drawing/2014/main" id="{4B3E3C13-9407-B033-A571-A0F86F8AF4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27416" y="133350"/>
            <a:ext cx="6296861" cy="6591300"/>
          </a:xfrm>
          <a:prstGeom prst="rect">
            <a:avLst/>
          </a:prstGeom>
        </p:spPr>
      </p:pic>
      <p:sp>
        <p:nvSpPr>
          <p:cNvPr id="5" name="TextBox 4">
            <a:extLst>
              <a:ext uri="{FF2B5EF4-FFF2-40B4-BE49-F238E27FC236}">
                <a16:creationId xmlns:a16="http://schemas.microsoft.com/office/drawing/2014/main" id="{4CC0CCB4-B13E-27CB-BF56-E687409487ED}"/>
              </a:ext>
            </a:extLst>
          </p:cNvPr>
          <p:cNvSpPr txBox="1"/>
          <p:nvPr/>
        </p:nvSpPr>
        <p:spPr>
          <a:xfrm>
            <a:off x="50303" y="691852"/>
            <a:ext cx="4626471" cy="400110"/>
          </a:xfrm>
          <a:prstGeom prst="rect">
            <a:avLst/>
          </a:prstGeom>
          <a:noFill/>
        </p:spPr>
        <p:txBody>
          <a:bodyPr wrap="square" rtlCol="0">
            <a:spAutoFit/>
          </a:bodyPr>
          <a:lstStyle/>
          <a:p>
            <a:r>
              <a:rPr lang="en-US" sz="2000" b="1" dirty="0">
                <a:solidFill>
                  <a:srgbClr val="0070C0"/>
                </a:solidFill>
              </a:rPr>
              <a:t>-Section3.5: </a:t>
            </a:r>
            <a:r>
              <a:rPr lang="en-US" sz="2000" dirty="0">
                <a:solidFill>
                  <a:srgbClr val="0070C0"/>
                </a:solidFill>
              </a:rPr>
              <a:t>UML Use case Diagram.</a:t>
            </a:r>
            <a:endParaRPr lang="en-US" sz="2400" dirty="0">
              <a:solidFill>
                <a:srgbClr val="0070C0"/>
              </a:solidFill>
            </a:endParaRPr>
          </a:p>
        </p:txBody>
      </p:sp>
    </p:spTree>
    <p:extLst>
      <p:ext uri="{BB962C8B-B14F-4D97-AF65-F5344CB8AC3E}">
        <p14:creationId xmlns:p14="http://schemas.microsoft.com/office/powerpoint/2010/main" val="1366840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6464CE-5E70-84FF-82C5-3419A3F848D5}"/>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C11CE658-26A5-4C93-8A45-8B281C143D34}"/>
              </a:ext>
            </a:extLst>
          </p:cNvPr>
          <p:cNvSpPr>
            <a:spLocks noGrp="1"/>
          </p:cNvSpPr>
          <p:nvPr>
            <p:ph type="ftr" sz="quarter" idx="11"/>
          </p:nvPr>
        </p:nvSpPr>
        <p:spPr>
          <a:xfrm>
            <a:off x="10344150" y="6424761"/>
            <a:ext cx="105980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C54C6728-29B0-9347-391B-F5A0269F4A7F}"/>
              </a:ext>
            </a:extLst>
          </p:cNvPr>
          <p:cNvSpPr>
            <a:spLocks noGrp="1"/>
          </p:cNvSpPr>
          <p:nvPr>
            <p:ph type="sldNum" sz="quarter" idx="12"/>
          </p:nvPr>
        </p:nvSpPr>
        <p:spPr/>
        <p:txBody>
          <a:bodyPr/>
          <a:lstStyle/>
          <a:p>
            <a:fld id="{6E91CC32-6A6B-4E2E-BBA1-6864F305DA26}" type="slidenum">
              <a:rPr lang="en-US" b="1" smtClean="0">
                <a:solidFill>
                  <a:srgbClr val="0070C0"/>
                </a:solidFill>
              </a:rPr>
              <a:t>25</a:t>
            </a:fld>
            <a:endParaRPr lang="en-US" b="1" dirty="0">
              <a:solidFill>
                <a:srgbClr val="0070C0"/>
              </a:solidFill>
            </a:endParaRPr>
          </a:p>
        </p:txBody>
      </p:sp>
      <p:sp>
        <p:nvSpPr>
          <p:cNvPr id="5" name="TextBox 4">
            <a:extLst>
              <a:ext uri="{FF2B5EF4-FFF2-40B4-BE49-F238E27FC236}">
                <a16:creationId xmlns:a16="http://schemas.microsoft.com/office/drawing/2014/main" id="{30FD2328-D59A-A6A0-36E6-AC5CD9CE5121}"/>
              </a:ext>
            </a:extLst>
          </p:cNvPr>
          <p:cNvSpPr txBox="1"/>
          <p:nvPr/>
        </p:nvSpPr>
        <p:spPr>
          <a:xfrm>
            <a:off x="38100" y="563523"/>
            <a:ext cx="12153900" cy="400110"/>
          </a:xfrm>
          <a:prstGeom prst="rect">
            <a:avLst/>
          </a:prstGeom>
          <a:noFill/>
        </p:spPr>
        <p:txBody>
          <a:bodyPr wrap="square" rtlCol="0">
            <a:spAutoFit/>
          </a:bodyPr>
          <a:lstStyle/>
          <a:p>
            <a:r>
              <a:rPr lang="en-US" sz="2000" b="1" dirty="0">
                <a:solidFill>
                  <a:srgbClr val="0070C0"/>
                </a:solidFill>
              </a:rPr>
              <a:t>-Chapter 4: </a:t>
            </a:r>
            <a:r>
              <a:rPr lang="en-US" sz="2000" dirty="0">
                <a:solidFill>
                  <a:srgbClr val="0070C0"/>
                </a:solidFill>
              </a:rPr>
              <a:t>System Requirements.</a:t>
            </a:r>
            <a:endParaRPr lang="en-US" sz="2400" dirty="0">
              <a:solidFill>
                <a:srgbClr val="0070C0"/>
              </a:solidFill>
            </a:endParaRPr>
          </a:p>
        </p:txBody>
      </p:sp>
      <p:sp>
        <p:nvSpPr>
          <p:cNvPr id="6" name="TextBox 5">
            <a:extLst>
              <a:ext uri="{FF2B5EF4-FFF2-40B4-BE49-F238E27FC236}">
                <a16:creationId xmlns:a16="http://schemas.microsoft.com/office/drawing/2014/main" id="{F25159D8-4D3A-5796-398F-0BF87E1448A5}"/>
              </a:ext>
            </a:extLst>
          </p:cNvPr>
          <p:cNvSpPr txBox="1"/>
          <p:nvPr/>
        </p:nvSpPr>
        <p:spPr>
          <a:xfrm>
            <a:off x="-47625" y="1145733"/>
            <a:ext cx="12192000" cy="5355312"/>
          </a:xfrm>
          <a:prstGeom prst="rect">
            <a:avLst/>
          </a:prstGeom>
          <a:noFill/>
        </p:spPr>
        <p:txBody>
          <a:bodyPr wrap="square" rtlCol="0">
            <a:spAutoFit/>
          </a:bodyPr>
          <a:lstStyle/>
          <a:p>
            <a:pPr marL="342900" indent="-342900">
              <a:buFont typeface="Arial" panose="020B0604020202020204" pitchFamily="34" charset="0"/>
              <a:buChar char="•"/>
            </a:pPr>
            <a:r>
              <a:rPr lang="en-US" sz="2200" b="1" dirty="0">
                <a:solidFill>
                  <a:srgbClr val="92D050"/>
                </a:solidFill>
              </a:rPr>
              <a:t>Section4.1:</a:t>
            </a:r>
            <a:r>
              <a:rPr lang="en-US" b="1" dirty="0">
                <a:solidFill>
                  <a:schemeClr val="bg1"/>
                </a:solidFill>
              </a:rPr>
              <a:t>Functional Requirements: (</a:t>
            </a:r>
            <a:r>
              <a:rPr lang="en-US" b="1" i="0" dirty="0">
                <a:solidFill>
                  <a:srgbClr val="00B050"/>
                </a:solidFill>
                <a:effectLst/>
                <a:latin typeface="Söhne"/>
              </a:rPr>
              <a:t>What the system should do</a:t>
            </a:r>
            <a:r>
              <a:rPr lang="en-US" b="1" dirty="0">
                <a:solidFill>
                  <a:schemeClr val="bg1"/>
                </a:solidFill>
              </a:rPr>
              <a:t>)</a:t>
            </a:r>
          </a:p>
          <a:p>
            <a:pPr lvl="1"/>
            <a:r>
              <a:rPr lang="en-US" b="1" dirty="0">
                <a:solidFill>
                  <a:schemeClr val="bg1"/>
                </a:solidFill>
              </a:rPr>
              <a:t>  </a:t>
            </a:r>
            <a:r>
              <a:rPr lang="en-US" b="1" dirty="0">
                <a:solidFill>
                  <a:schemeClr val="bg1"/>
                </a:solidFill>
                <a:latin typeface="Söhne"/>
              </a:rPr>
              <a:t>1.</a:t>
            </a:r>
            <a:r>
              <a:rPr lang="en-US" b="1" i="0" dirty="0">
                <a:solidFill>
                  <a:schemeClr val="bg1"/>
                </a:solidFill>
                <a:effectLst/>
                <a:latin typeface="Söhne"/>
              </a:rPr>
              <a:t>User Authentication and Authorization:</a:t>
            </a:r>
          </a:p>
          <a:p>
            <a:pPr lvl="1"/>
            <a:r>
              <a:rPr lang="en-US" b="1" dirty="0">
                <a:solidFill>
                  <a:schemeClr val="bg1">
                    <a:lumMod val="65000"/>
                    <a:lumOff val="35000"/>
                  </a:schemeClr>
                </a:solidFill>
                <a:latin typeface="Söhne"/>
              </a:rPr>
              <a:t>      -</a:t>
            </a:r>
            <a:r>
              <a:rPr lang="en-US" b="0" i="0" dirty="0">
                <a:solidFill>
                  <a:srgbClr val="374151"/>
                </a:solidFill>
                <a:effectLst/>
                <a:latin typeface="Söhne"/>
              </a:rPr>
              <a:t>Users should be able to create accounts and log in securely.</a:t>
            </a:r>
            <a:endParaRPr lang="en-US" b="1" i="0" dirty="0">
              <a:solidFill>
                <a:schemeClr val="bg1">
                  <a:lumMod val="65000"/>
                  <a:lumOff val="35000"/>
                </a:schemeClr>
              </a:solidFill>
              <a:effectLst/>
              <a:latin typeface="Söhne"/>
            </a:endParaRPr>
          </a:p>
          <a:p>
            <a:pPr lvl="1"/>
            <a:r>
              <a:rPr lang="en-US" b="1" dirty="0">
                <a:solidFill>
                  <a:schemeClr val="bg1">
                    <a:lumMod val="65000"/>
                    <a:lumOff val="35000"/>
                  </a:schemeClr>
                </a:solidFill>
                <a:latin typeface="Söhne"/>
              </a:rPr>
              <a:t>      -</a:t>
            </a:r>
            <a:r>
              <a:rPr lang="en-US" b="0" i="0" dirty="0">
                <a:solidFill>
                  <a:srgbClr val="374151"/>
                </a:solidFill>
                <a:effectLst/>
                <a:latin typeface="Söhne"/>
              </a:rPr>
              <a:t>Different roles (job seekers, employers, administrators) should have specific permissions and access levels.</a:t>
            </a:r>
          </a:p>
          <a:p>
            <a:pPr lvl="1"/>
            <a:r>
              <a:rPr lang="en-US" dirty="0">
                <a:solidFill>
                  <a:srgbClr val="374151"/>
                </a:solidFill>
                <a:latin typeface="Söhne"/>
              </a:rPr>
              <a:t>  </a:t>
            </a:r>
            <a:r>
              <a:rPr lang="en-US" b="1" dirty="0">
                <a:solidFill>
                  <a:schemeClr val="bg1"/>
                </a:solidFill>
                <a:latin typeface="Söhne"/>
              </a:rPr>
              <a:t>2.User Profiles:</a:t>
            </a:r>
          </a:p>
          <a:p>
            <a:pPr lvl="1"/>
            <a:r>
              <a:rPr lang="en-US" b="1" dirty="0">
                <a:solidFill>
                  <a:schemeClr val="bg1">
                    <a:lumMod val="65000"/>
                    <a:lumOff val="35000"/>
                  </a:schemeClr>
                </a:solidFill>
                <a:latin typeface="Söhne"/>
              </a:rPr>
              <a:t>      -</a:t>
            </a:r>
            <a:r>
              <a:rPr lang="en-US" b="0" i="0" dirty="0">
                <a:solidFill>
                  <a:srgbClr val="374151"/>
                </a:solidFill>
                <a:effectLst/>
                <a:latin typeface="Söhne"/>
              </a:rPr>
              <a:t>Users should be able to create and manage comprehensive profiles.</a:t>
            </a:r>
          </a:p>
          <a:p>
            <a:pPr lvl="1"/>
            <a:r>
              <a:rPr lang="en-US" dirty="0">
                <a:solidFill>
                  <a:srgbClr val="374151"/>
                </a:solidFill>
                <a:latin typeface="Söhne"/>
              </a:rPr>
              <a:t>      -</a:t>
            </a:r>
            <a:r>
              <a:rPr lang="en-US" b="0" i="0" dirty="0">
                <a:solidFill>
                  <a:srgbClr val="374151"/>
                </a:solidFill>
                <a:effectLst/>
                <a:latin typeface="Söhne"/>
              </a:rPr>
              <a:t>Profiles should include information such as education, work experience, skills, certifications, and preferences.</a:t>
            </a:r>
          </a:p>
          <a:p>
            <a:pPr lvl="1"/>
            <a:r>
              <a:rPr lang="en-US" dirty="0">
                <a:solidFill>
                  <a:schemeClr val="bg1"/>
                </a:solidFill>
                <a:latin typeface="Söhne"/>
              </a:rPr>
              <a:t>  </a:t>
            </a:r>
            <a:r>
              <a:rPr lang="en-US" b="1" dirty="0">
                <a:solidFill>
                  <a:schemeClr val="bg1"/>
                </a:solidFill>
                <a:latin typeface="Söhne"/>
              </a:rPr>
              <a:t>3.Job Search and Filters:</a:t>
            </a:r>
          </a:p>
          <a:p>
            <a:pPr lvl="1"/>
            <a:r>
              <a:rPr lang="en-US" b="1" dirty="0">
                <a:solidFill>
                  <a:schemeClr val="bg1">
                    <a:lumMod val="65000"/>
                    <a:lumOff val="35000"/>
                  </a:schemeClr>
                </a:solidFill>
                <a:latin typeface="Söhne"/>
              </a:rPr>
              <a:t>      -</a:t>
            </a:r>
            <a:r>
              <a:rPr lang="en-US" b="0" i="0" dirty="0">
                <a:solidFill>
                  <a:srgbClr val="374151"/>
                </a:solidFill>
                <a:effectLst/>
                <a:latin typeface="Söhne"/>
              </a:rPr>
              <a:t> Job seekers should be able to search for IT jobs based on keywords, location, skills, experience level, and other relevant </a:t>
            </a:r>
            <a:r>
              <a:rPr lang="en-US" sz="1400" b="0" i="0" dirty="0">
                <a:solidFill>
                  <a:srgbClr val="374151"/>
                </a:solidFill>
                <a:effectLst/>
                <a:latin typeface="Söhne"/>
              </a:rPr>
              <a:t>filters.</a:t>
            </a:r>
          </a:p>
          <a:p>
            <a:pPr lvl="1"/>
            <a:r>
              <a:rPr lang="en-US" sz="1400" dirty="0">
                <a:solidFill>
                  <a:srgbClr val="374151"/>
                </a:solidFill>
                <a:latin typeface="Söhne"/>
              </a:rPr>
              <a:t>   </a:t>
            </a:r>
            <a:r>
              <a:rPr lang="en-US" b="1" dirty="0">
                <a:solidFill>
                  <a:schemeClr val="bg1"/>
                </a:solidFill>
                <a:latin typeface="Söhne"/>
              </a:rPr>
              <a:t>4.Job Recommendation:</a:t>
            </a:r>
          </a:p>
          <a:p>
            <a:pPr lvl="1"/>
            <a:r>
              <a:rPr lang="en-US" b="1" dirty="0">
                <a:solidFill>
                  <a:schemeClr val="bg1">
                    <a:lumMod val="65000"/>
                    <a:lumOff val="35000"/>
                  </a:schemeClr>
                </a:solidFill>
                <a:latin typeface="Söhne"/>
              </a:rPr>
              <a:t>      -</a:t>
            </a:r>
            <a:r>
              <a:rPr lang="en-US" b="0" i="0" dirty="0">
                <a:solidFill>
                  <a:srgbClr val="374151"/>
                </a:solidFill>
                <a:effectLst/>
                <a:latin typeface="Söhne"/>
              </a:rPr>
              <a:t>The system should provide personalized job recommendations based on the user's profile, skills, and preferences.</a:t>
            </a:r>
            <a:endParaRPr lang="ar-EG" b="0" i="0" dirty="0">
              <a:solidFill>
                <a:srgbClr val="374151"/>
              </a:solidFill>
              <a:effectLst/>
              <a:latin typeface="Söhne"/>
            </a:endParaRPr>
          </a:p>
          <a:p>
            <a:pPr lvl="1"/>
            <a:r>
              <a:rPr lang="ar-EG" dirty="0">
                <a:solidFill>
                  <a:srgbClr val="374151"/>
                </a:solidFill>
                <a:latin typeface="Söhne"/>
              </a:rPr>
              <a:t> </a:t>
            </a:r>
            <a:r>
              <a:rPr lang="en-US" dirty="0">
                <a:solidFill>
                  <a:srgbClr val="374151"/>
                </a:solidFill>
                <a:latin typeface="Söhne"/>
              </a:rPr>
              <a:t> </a:t>
            </a:r>
            <a:r>
              <a:rPr lang="en-US" b="1" dirty="0">
                <a:solidFill>
                  <a:schemeClr val="bg1"/>
                </a:solidFill>
                <a:latin typeface="Söhne"/>
              </a:rPr>
              <a:t>5.</a:t>
            </a:r>
            <a:r>
              <a:rPr lang="en-US" b="1" i="0" dirty="0">
                <a:solidFill>
                  <a:schemeClr val="bg1"/>
                </a:solidFill>
                <a:effectLst/>
                <a:latin typeface="Söhne"/>
              </a:rPr>
              <a:t>Job Posting:</a:t>
            </a:r>
          </a:p>
          <a:p>
            <a:pPr lvl="1"/>
            <a:r>
              <a:rPr lang="en-US" b="1" dirty="0">
                <a:solidFill>
                  <a:schemeClr val="bg1">
                    <a:lumMod val="65000"/>
                    <a:lumOff val="35000"/>
                  </a:schemeClr>
                </a:solidFill>
                <a:latin typeface="Söhne"/>
              </a:rPr>
              <a:t>      -</a:t>
            </a:r>
            <a:r>
              <a:rPr lang="en-US" b="0" i="0" dirty="0">
                <a:solidFill>
                  <a:srgbClr val="374151"/>
                </a:solidFill>
                <a:effectLst/>
                <a:latin typeface="Söhne"/>
              </a:rPr>
              <a:t> Employers should be able to post IT job openings, including detailed job descriptions, required skills, and qualifications.</a:t>
            </a:r>
            <a:endParaRPr lang="en-US" dirty="0">
              <a:solidFill>
                <a:srgbClr val="374151"/>
              </a:solidFill>
              <a:latin typeface="Söhne"/>
            </a:endParaRPr>
          </a:p>
          <a:p>
            <a:pPr lvl="1"/>
            <a:r>
              <a:rPr lang="en-US" b="1" dirty="0">
                <a:solidFill>
                  <a:schemeClr val="bg1"/>
                </a:solidFill>
                <a:latin typeface="Söhne"/>
              </a:rPr>
              <a:t>  6.</a:t>
            </a:r>
            <a:r>
              <a:rPr lang="en-US" b="1" i="0" dirty="0">
                <a:solidFill>
                  <a:schemeClr val="bg1"/>
                </a:solidFill>
                <a:effectLst/>
                <a:latin typeface="Söhne"/>
              </a:rPr>
              <a:t>Candidate Matching:</a:t>
            </a:r>
          </a:p>
          <a:p>
            <a:pPr lvl="1"/>
            <a:r>
              <a:rPr lang="en-US" b="1" dirty="0">
                <a:solidFill>
                  <a:schemeClr val="bg1"/>
                </a:solidFill>
              </a:rPr>
              <a:t>      -</a:t>
            </a:r>
            <a:r>
              <a:rPr lang="en-US" b="0" i="0" dirty="0">
                <a:solidFill>
                  <a:srgbClr val="374151"/>
                </a:solidFill>
                <a:effectLst/>
                <a:latin typeface="Söhne"/>
              </a:rPr>
              <a:t>Tools to match job openings with suitable candidates based on skills, experience, and qualifications.</a:t>
            </a:r>
          </a:p>
          <a:p>
            <a:pPr lvl="1"/>
            <a:r>
              <a:rPr lang="en-US" b="1" dirty="0">
                <a:solidFill>
                  <a:schemeClr val="bg1">
                    <a:lumMod val="65000"/>
                    <a:lumOff val="35000"/>
                  </a:schemeClr>
                </a:solidFill>
                <a:latin typeface="Söhne"/>
              </a:rPr>
              <a:t>   </a:t>
            </a:r>
            <a:r>
              <a:rPr lang="en-US" b="1" dirty="0">
                <a:solidFill>
                  <a:schemeClr val="bg1"/>
                </a:solidFill>
                <a:latin typeface="Söhne"/>
              </a:rPr>
              <a:t>7.</a:t>
            </a:r>
            <a:r>
              <a:rPr lang="en-US" b="1" i="0" dirty="0">
                <a:solidFill>
                  <a:schemeClr val="bg1"/>
                </a:solidFill>
                <a:effectLst/>
                <a:latin typeface="Söhne"/>
              </a:rPr>
              <a:t>Application Management:</a:t>
            </a:r>
          </a:p>
          <a:p>
            <a:pPr lvl="1"/>
            <a:r>
              <a:rPr lang="en-US" b="1" dirty="0">
                <a:solidFill>
                  <a:schemeClr val="bg1">
                    <a:lumMod val="65000"/>
                    <a:lumOff val="35000"/>
                  </a:schemeClr>
                </a:solidFill>
                <a:latin typeface="Söhne"/>
              </a:rPr>
              <a:t>       -</a:t>
            </a:r>
            <a:r>
              <a:rPr lang="en-US" b="0" i="0" dirty="0">
                <a:solidFill>
                  <a:srgbClr val="374151"/>
                </a:solidFill>
                <a:effectLst/>
                <a:latin typeface="Söhne"/>
              </a:rPr>
              <a:t> Job seekers should have tools to track and manage job applications, including status updates and notifications.</a:t>
            </a:r>
          </a:p>
          <a:p>
            <a:pPr lvl="1"/>
            <a:r>
              <a:rPr lang="en-US" dirty="0">
                <a:solidFill>
                  <a:srgbClr val="374151"/>
                </a:solidFill>
                <a:latin typeface="Söhne"/>
              </a:rPr>
              <a:t>       -</a:t>
            </a:r>
            <a:r>
              <a:rPr lang="en-US" b="0" i="0" dirty="0">
                <a:solidFill>
                  <a:srgbClr val="374151"/>
                </a:solidFill>
                <a:effectLst/>
                <a:latin typeface="Söhne"/>
              </a:rPr>
              <a:t> Employers should be able to efficiently manage and track applications received.</a:t>
            </a:r>
            <a:endParaRPr lang="en-US" b="1" dirty="0">
              <a:solidFill>
                <a:schemeClr val="bg1">
                  <a:lumMod val="65000"/>
                  <a:lumOff val="35000"/>
                </a:schemeClr>
              </a:solidFill>
            </a:endParaRPr>
          </a:p>
        </p:txBody>
      </p:sp>
    </p:spTree>
    <p:extLst>
      <p:ext uri="{BB962C8B-B14F-4D97-AF65-F5344CB8AC3E}">
        <p14:creationId xmlns:p14="http://schemas.microsoft.com/office/powerpoint/2010/main" val="2476987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EC00C6-AB5F-226A-181E-3DFDC87BF336}"/>
              </a:ext>
            </a:extLst>
          </p:cNvPr>
          <p:cNvSpPr>
            <a:spLocks noGrp="1"/>
          </p:cNvSpPr>
          <p:nvPr>
            <p:ph type="dt" sz="half" idx="10"/>
          </p:nvPr>
        </p:nvSpPr>
        <p:spPr/>
        <p:txBody>
          <a:bodyPr/>
          <a:lstStyle/>
          <a:p>
            <a:r>
              <a:rPr lang="en-US" sz="1000" b="1" dirty="0">
                <a:solidFill>
                  <a:srgbClr val="0070C0"/>
                </a:solidFill>
              </a:rPr>
              <a:t>Graduation project 2024</a:t>
            </a:r>
          </a:p>
        </p:txBody>
      </p:sp>
      <p:sp>
        <p:nvSpPr>
          <p:cNvPr id="3" name="Footer Placeholder 2">
            <a:extLst>
              <a:ext uri="{FF2B5EF4-FFF2-40B4-BE49-F238E27FC236}">
                <a16:creationId xmlns:a16="http://schemas.microsoft.com/office/drawing/2014/main" id="{E6091F56-E950-3966-D07B-A0B311CDE356}"/>
              </a:ext>
            </a:extLst>
          </p:cNvPr>
          <p:cNvSpPr>
            <a:spLocks noGrp="1"/>
          </p:cNvSpPr>
          <p:nvPr>
            <p:ph type="ftr" sz="quarter" idx="11"/>
          </p:nvPr>
        </p:nvSpPr>
        <p:spPr>
          <a:xfrm>
            <a:off x="9810750" y="6424761"/>
            <a:ext cx="159320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028A1B29-0E9D-5674-7D46-07BEBE985D94}"/>
              </a:ext>
            </a:extLst>
          </p:cNvPr>
          <p:cNvSpPr>
            <a:spLocks noGrp="1"/>
          </p:cNvSpPr>
          <p:nvPr>
            <p:ph type="sldNum" sz="quarter" idx="12"/>
          </p:nvPr>
        </p:nvSpPr>
        <p:spPr>
          <a:xfrm>
            <a:off x="11477625" y="6425816"/>
            <a:ext cx="356094" cy="365125"/>
          </a:xfrm>
        </p:spPr>
        <p:txBody>
          <a:bodyPr/>
          <a:lstStyle/>
          <a:p>
            <a:fld id="{6E91CC32-6A6B-4E2E-BBA1-6864F305DA26}" type="slidenum">
              <a:rPr lang="en-US" b="1" smtClean="0">
                <a:solidFill>
                  <a:srgbClr val="0070C0"/>
                </a:solidFill>
              </a:rPr>
              <a:t>26</a:t>
            </a:fld>
            <a:endParaRPr lang="en-US" b="1" dirty="0">
              <a:solidFill>
                <a:srgbClr val="0070C0"/>
              </a:solidFill>
            </a:endParaRPr>
          </a:p>
        </p:txBody>
      </p:sp>
      <p:sp>
        <p:nvSpPr>
          <p:cNvPr id="6" name="TextBox 5">
            <a:extLst>
              <a:ext uri="{FF2B5EF4-FFF2-40B4-BE49-F238E27FC236}">
                <a16:creationId xmlns:a16="http://schemas.microsoft.com/office/drawing/2014/main" id="{3ABDF87F-EFC8-89E6-CD06-8D9797E6A739}"/>
              </a:ext>
            </a:extLst>
          </p:cNvPr>
          <p:cNvSpPr txBox="1"/>
          <p:nvPr/>
        </p:nvSpPr>
        <p:spPr>
          <a:xfrm>
            <a:off x="0" y="561975"/>
            <a:ext cx="12192000" cy="2585323"/>
          </a:xfrm>
          <a:prstGeom prst="rect">
            <a:avLst/>
          </a:prstGeom>
          <a:noFill/>
        </p:spPr>
        <p:txBody>
          <a:bodyPr wrap="square" rtlCol="0">
            <a:spAutoFit/>
          </a:bodyPr>
          <a:lstStyle/>
          <a:p>
            <a:r>
              <a:rPr lang="en-US" b="1" dirty="0">
                <a:solidFill>
                  <a:srgbClr val="92D050"/>
                </a:solidFill>
                <a:latin typeface="Söhne"/>
              </a:rPr>
              <a:t>-Section 4.1 :</a:t>
            </a:r>
            <a:r>
              <a:rPr lang="en-US" dirty="0">
                <a:solidFill>
                  <a:schemeClr val="bg1">
                    <a:lumMod val="65000"/>
                    <a:lumOff val="35000"/>
                  </a:schemeClr>
                </a:solidFill>
                <a:latin typeface="Söhne"/>
              </a:rPr>
              <a:t>Functional Cont.</a:t>
            </a:r>
          </a:p>
          <a:p>
            <a:r>
              <a:rPr lang="en-US" b="1" dirty="0">
                <a:solidFill>
                  <a:schemeClr val="bg1">
                    <a:lumMod val="65000"/>
                    <a:lumOff val="35000"/>
                  </a:schemeClr>
                </a:solidFill>
                <a:latin typeface="Söhne"/>
              </a:rPr>
              <a:t>8.</a:t>
            </a:r>
            <a:r>
              <a:rPr lang="en-US" b="1" i="0" dirty="0">
                <a:solidFill>
                  <a:schemeClr val="bg1">
                    <a:lumMod val="65000"/>
                    <a:lumOff val="35000"/>
                  </a:schemeClr>
                </a:solidFill>
                <a:effectLst/>
                <a:latin typeface="Söhne"/>
              </a:rPr>
              <a:t>Communication Features:</a:t>
            </a:r>
          </a:p>
          <a:p>
            <a:r>
              <a:rPr lang="en-US" b="1" dirty="0">
                <a:solidFill>
                  <a:schemeClr val="bg1">
                    <a:lumMod val="65000"/>
                    <a:lumOff val="35000"/>
                  </a:schemeClr>
                </a:solidFill>
                <a:latin typeface="Söhne"/>
              </a:rPr>
              <a:t>   -</a:t>
            </a:r>
            <a:r>
              <a:rPr lang="en-US" b="0" i="0" dirty="0">
                <a:solidFill>
                  <a:srgbClr val="374151"/>
                </a:solidFill>
                <a:effectLst/>
                <a:latin typeface="Söhne"/>
              </a:rPr>
              <a:t> </a:t>
            </a:r>
            <a:r>
              <a:rPr lang="en-US" sz="1600" b="0" i="0" dirty="0">
                <a:solidFill>
                  <a:srgbClr val="374151"/>
                </a:solidFill>
                <a:effectLst/>
                <a:latin typeface="Söhne"/>
              </a:rPr>
              <a:t>Users (job seekers and employers) should be able to communicate within the system, facilitating interaction during the hiring </a:t>
            </a:r>
            <a:r>
              <a:rPr lang="en-US" sz="1400" b="0" i="0" dirty="0">
                <a:solidFill>
                  <a:srgbClr val="374151"/>
                </a:solidFill>
                <a:effectLst/>
                <a:latin typeface="Söhne"/>
              </a:rPr>
              <a:t>process.</a:t>
            </a:r>
            <a:endParaRPr lang="en-US" sz="1400" dirty="0">
              <a:solidFill>
                <a:schemeClr val="bg1">
                  <a:lumMod val="65000"/>
                  <a:lumOff val="35000"/>
                </a:schemeClr>
              </a:solidFill>
              <a:latin typeface="Söhne"/>
            </a:endParaRPr>
          </a:p>
          <a:p>
            <a:r>
              <a:rPr lang="en-US" b="1" dirty="0">
                <a:solidFill>
                  <a:schemeClr val="bg1">
                    <a:lumMod val="65000"/>
                    <a:lumOff val="35000"/>
                  </a:schemeClr>
                </a:solidFill>
                <a:latin typeface="Söhne"/>
              </a:rPr>
              <a:t>9.</a:t>
            </a:r>
            <a:r>
              <a:rPr lang="en-US" b="1" i="0" dirty="0">
                <a:solidFill>
                  <a:schemeClr val="bg1">
                    <a:lumMod val="65000"/>
                    <a:lumOff val="35000"/>
                  </a:schemeClr>
                </a:solidFill>
                <a:effectLst/>
                <a:latin typeface="Söhne"/>
              </a:rPr>
              <a:t>Analytics and Reporting:</a:t>
            </a:r>
          </a:p>
          <a:p>
            <a:r>
              <a:rPr lang="en-US" b="1" i="0" dirty="0">
                <a:solidFill>
                  <a:schemeClr val="bg1">
                    <a:lumMod val="65000"/>
                    <a:lumOff val="35000"/>
                  </a:schemeClr>
                </a:solidFill>
                <a:effectLst/>
                <a:latin typeface="Söhne"/>
              </a:rPr>
              <a:t>   -</a:t>
            </a:r>
            <a:r>
              <a:rPr lang="en-US" b="0" i="0" dirty="0">
                <a:solidFill>
                  <a:srgbClr val="374151"/>
                </a:solidFill>
                <a:effectLst/>
                <a:latin typeface="Söhne"/>
              </a:rPr>
              <a:t> Administrators and employers should have access to analytics and reporting features to monitor system performance, user engagement, and job posting effectiveness.</a:t>
            </a:r>
          </a:p>
          <a:p>
            <a:r>
              <a:rPr lang="en-US" b="1" dirty="0">
                <a:solidFill>
                  <a:schemeClr val="bg1">
                    <a:lumMod val="65000"/>
                    <a:lumOff val="35000"/>
                  </a:schemeClr>
                </a:solidFill>
                <a:latin typeface="Söhne"/>
              </a:rPr>
              <a:t>10.Feedback Mechanism:</a:t>
            </a:r>
          </a:p>
          <a:p>
            <a:r>
              <a:rPr lang="en-US" b="1" i="0" dirty="0">
                <a:solidFill>
                  <a:schemeClr val="bg1">
                    <a:lumMod val="65000"/>
                    <a:lumOff val="35000"/>
                  </a:schemeClr>
                </a:solidFill>
                <a:effectLst/>
                <a:latin typeface="Söhne"/>
              </a:rPr>
              <a:t>   -</a:t>
            </a:r>
            <a:r>
              <a:rPr lang="en-US" b="0" i="0" dirty="0">
                <a:solidFill>
                  <a:srgbClr val="374151"/>
                </a:solidFill>
                <a:effectLst/>
                <a:latin typeface="Söhne"/>
              </a:rPr>
              <a:t> The system should include a feedback mechanism for users to provide feedback on job recommendations, application processes, and overall user experience.</a:t>
            </a:r>
            <a:endParaRPr lang="en-US" b="0" i="0" dirty="0">
              <a:solidFill>
                <a:schemeClr val="bg1">
                  <a:lumMod val="65000"/>
                  <a:lumOff val="35000"/>
                </a:schemeClr>
              </a:solidFill>
              <a:effectLst/>
              <a:latin typeface="Söhne"/>
            </a:endParaRPr>
          </a:p>
        </p:txBody>
      </p:sp>
      <p:sp>
        <p:nvSpPr>
          <p:cNvPr id="9" name="TextBox 8">
            <a:extLst>
              <a:ext uri="{FF2B5EF4-FFF2-40B4-BE49-F238E27FC236}">
                <a16:creationId xmlns:a16="http://schemas.microsoft.com/office/drawing/2014/main" id="{5060717B-F498-89A7-226F-DFBBD2B79D6E}"/>
              </a:ext>
            </a:extLst>
          </p:cNvPr>
          <p:cNvSpPr txBox="1"/>
          <p:nvPr/>
        </p:nvSpPr>
        <p:spPr>
          <a:xfrm>
            <a:off x="123825" y="3327850"/>
            <a:ext cx="12068175" cy="707886"/>
          </a:xfrm>
          <a:prstGeom prst="rect">
            <a:avLst/>
          </a:prstGeom>
          <a:noFill/>
        </p:spPr>
        <p:txBody>
          <a:bodyPr wrap="square" rtlCol="0">
            <a:spAutoFit/>
          </a:bodyPr>
          <a:lstStyle/>
          <a:p>
            <a:r>
              <a:rPr lang="en-US" sz="2000" b="1" i="0" dirty="0">
                <a:solidFill>
                  <a:srgbClr val="0070C0"/>
                </a:solidFill>
                <a:effectLst/>
                <a:latin typeface="Söhne"/>
              </a:rPr>
              <a:t>***These fu</a:t>
            </a:r>
            <a:r>
              <a:rPr lang="en-US" sz="2000" b="1" dirty="0">
                <a:solidFill>
                  <a:srgbClr val="0070C0"/>
                </a:solidFill>
                <a:latin typeface="Söhne"/>
              </a:rPr>
              <a:t>nctional requirements : </a:t>
            </a:r>
            <a:r>
              <a:rPr lang="en-US" sz="2000" b="1" i="0" dirty="0">
                <a:solidFill>
                  <a:srgbClr val="0070C0"/>
                </a:solidFill>
                <a:effectLst/>
                <a:latin typeface="Söhne"/>
              </a:rPr>
              <a:t>Describe the specific functionalities and features that the system must provide to meet the needs of its users.</a:t>
            </a:r>
            <a:endParaRPr lang="en-US" sz="2000" b="1" dirty="0">
              <a:solidFill>
                <a:srgbClr val="0070C0"/>
              </a:solidFill>
            </a:endParaRPr>
          </a:p>
        </p:txBody>
      </p:sp>
    </p:spTree>
    <p:extLst>
      <p:ext uri="{BB962C8B-B14F-4D97-AF65-F5344CB8AC3E}">
        <p14:creationId xmlns:p14="http://schemas.microsoft.com/office/powerpoint/2010/main" val="2613363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D84505-5C55-65C1-DA99-2E4A7A3D3DE5}"/>
              </a:ext>
            </a:extLst>
          </p:cNvPr>
          <p:cNvSpPr>
            <a:spLocks noGrp="1"/>
          </p:cNvSpPr>
          <p:nvPr>
            <p:ph type="dt" sz="half" idx="10"/>
          </p:nvPr>
        </p:nvSpPr>
        <p:spPr/>
        <p:txBody>
          <a:bodyPr/>
          <a:lstStyle/>
          <a:p>
            <a:r>
              <a:rPr lang="en-US" sz="900" b="1" dirty="0">
                <a:solidFill>
                  <a:srgbClr val="0070C0"/>
                </a:solidFill>
              </a:rPr>
              <a:t>Graduation Project 2024</a:t>
            </a:r>
          </a:p>
        </p:txBody>
      </p:sp>
      <p:sp>
        <p:nvSpPr>
          <p:cNvPr id="3" name="Footer Placeholder 2">
            <a:extLst>
              <a:ext uri="{FF2B5EF4-FFF2-40B4-BE49-F238E27FC236}">
                <a16:creationId xmlns:a16="http://schemas.microsoft.com/office/drawing/2014/main" id="{7FE043D5-618F-72D9-4616-A8FD050120D2}"/>
              </a:ext>
            </a:extLst>
          </p:cNvPr>
          <p:cNvSpPr>
            <a:spLocks noGrp="1"/>
          </p:cNvSpPr>
          <p:nvPr>
            <p:ph type="ftr" sz="quarter" idx="11"/>
          </p:nvPr>
        </p:nvSpPr>
        <p:spPr>
          <a:xfrm>
            <a:off x="9144000" y="6424761"/>
            <a:ext cx="225995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4C88A3E6-36B9-0078-C95C-97BD43C0D733}"/>
              </a:ext>
            </a:extLst>
          </p:cNvPr>
          <p:cNvSpPr>
            <a:spLocks noGrp="1"/>
          </p:cNvSpPr>
          <p:nvPr>
            <p:ph type="sldNum" sz="quarter" idx="12"/>
          </p:nvPr>
        </p:nvSpPr>
        <p:spPr>
          <a:xfrm>
            <a:off x="11403953" y="6425816"/>
            <a:ext cx="429766" cy="365125"/>
          </a:xfrm>
        </p:spPr>
        <p:txBody>
          <a:bodyPr/>
          <a:lstStyle/>
          <a:p>
            <a:fld id="{6E91CC32-6A6B-4E2E-BBA1-6864F305DA26}" type="slidenum">
              <a:rPr lang="en-US" b="1" smtClean="0">
                <a:solidFill>
                  <a:srgbClr val="0070C0"/>
                </a:solidFill>
              </a:rPr>
              <a:t>27</a:t>
            </a:fld>
            <a:endParaRPr lang="en-US" b="1" dirty="0">
              <a:solidFill>
                <a:srgbClr val="0070C0"/>
              </a:solidFill>
            </a:endParaRPr>
          </a:p>
        </p:txBody>
      </p:sp>
      <p:sp>
        <p:nvSpPr>
          <p:cNvPr id="7" name="TextBox 6">
            <a:extLst>
              <a:ext uri="{FF2B5EF4-FFF2-40B4-BE49-F238E27FC236}">
                <a16:creationId xmlns:a16="http://schemas.microsoft.com/office/drawing/2014/main" id="{FBB94487-E3F4-1E65-D9D0-A4E364813D4C}"/>
              </a:ext>
            </a:extLst>
          </p:cNvPr>
          <p:cNvSpPr txBox="1"/>
          <p:nvPr/>
        </p:nvSpPr>
        <p:spPr>
          <a:xfrm>
            <a:off x="0" y="517982"/>
            <a:ext cx="12192000" cy="4862870"/>
          </a:xfrm>
          <a:prstGeom prst="rect">
            <a:avLst/>
          </a:prstGeom>
          <a:noFill/>
        </p:spPr>
        <p:txBody>
          <a:bodyPr wrap="square">
            <a:spAutoFit/>
          </a:bodyPr>
          <a:lstStyle/>
          <a:p>
            <a:r>
              <a:rPr lang="en-US" sz="2200" b="1" dirty="0">
                <a:solidFill>
                  <a:srgbClr val="92D050"/>
                </a:solidFill>
              </a:rPr>
              <a:t>-Section 4.2:</a:t>
            </a:r>
            <a:r>
              <a:rPr lang="en-US" sz="2200" b="1" dirty="0">
                <a:solidFill>
                  <a:schemeClr val="bg1"/>
                </a:solidFill>
              </a:rPr>
              <a:t>Non-</a:t>
            </a:r>
            <a:r>
              <a:rPr lang="en-US" b="1" dirty="0">
                <a:solidFill>
                  <a:schemeClr val="bg1"/>
                </a:solidFill>
              </a:rPr>
              <a:t>Functional Requirements: (</a:t>
            </a:r>
            <a:r>
              <a:rPr lang="en-US" b="1" i="0" dirty="0">
                <a:solidFill>
                  <a:srgbClr val="00B050"/>
                </a:solidFill>
                <a:effectLst/>
                <a:latin typeface="Söhne"/>
              </a:rPr>
              <a:t>How well the system should perform</a:t>
            </a:r>
            <a:r>
              <a:rPr lang="en-US" b="1" i="0" dirty="0">
                <a:effectLst/>
                <a:latin typeface="Söhne"/>
              </a:rPr>
              <a:t>.</a:t>
            </a:r>
            <a:r>
              <a:rPr lang="en-US" b="1" dirty="0">
                <a:solidFill>
                  <a:schemeClr val="bg1"/>
                </a:solidFill>
              </a:rPr>
              <a:t>)</a:t>
            </a:r>
          </a:p>
          <a:p>
            <a:r>
              <a:rPr lang="en-US" b="1" dirty="0">
                <a:solidFill>
                  <a:schemeClr val="bg1">
                    <a:lumMod val="65000"/>
                    <a:lumOff val="35000"/>
                  </a:schemeClr>
                </a:solidFill>
                <a:latin typeface="Söhne"/>
              </a:rPr>
              <a:t>   1.</a:t>
            </a:r>
            <a:r>
              <a:rPr lang="en-US" b="1" i="0" dirty="0">
                <a:solidFill>
                  <a:schemeClr val="bg1">
                    <a:lumMod val="65000"/>
                    <a:lumOff val="35000"/>
                  </a:schemeClr>
                </a:solidFill>
                <a:effectLst/>
                <a:latin typeface="Söhne"/>
              </a:rPr>
              <a:t>Scalability:</a:t>
            </a:r>
          </a:p>
          <a:p>
            <a:r>
              <a:rPr lang="en-US" b="1" i="0" dirty="0">
                <a:solidFill>
                  <a:schemeClr val="bg1">
                    <a:lumMod val="65000"/>
                    <a:lumOff val="35000"/>
                  </a:schemeClr>
                </a:solidFill>
                <a:effectLst/>
                <a:latin typeface="Söhne"/>
              </a:rPr>
              <a:t>     -</a:t>
            </a:r>
            <a:r>
              <a:rPr lang="en-US" b="0" i="0" dirty="0">
                <a:solidFill>
                  <a:srgbClr val="374151"/>
                </a:solidFill>
                <a:effectLst/>
                <a:latin typeface="Söhne"/>
              </a:rPr>
              <a:t>The system should be scalable to handle a growing number of users, job listings, and interactions.</a:t>
            </a:r>
            <a:endParaRPr lang="en-US" b="1" i="0" dirty="0">
              <a:solidFill>
                <a:schemeClr val="bg1">
                  <a:lumMod val="65000"/>
                  <a:lumOff val="35000"/>
                </a:schemeClr>
              </a:solidFill>
              <a:effectLst/>
              <a:latin typeface="Söhne"/>
            </a:endParaRPr>
          </a:p>
          <a:p>
            <a:r>
              <a:rPr lang="en-US" b="1" dirty="0">
                <a:solidFill>
                  <a:schemeClr val="bg1">
                    <a:lumMod val="65000"/>
                    <a:lumOff val="35000"/>
                  </a:schemeClr>
                </a:solidFill>
                <a:latin typeface="Söhne"/>
              </a:rPr>
              <a:t>   2.</a:t>
            </a:r>
            <a:r>
              <a:rPr lang="en-US" b="1" i="0" dirty="0">
                <a:solidFill>
                  <a:schemeClr val="bg1">
                    <a:lumMod val="65000"/>
                    <a:lumOff val="35000"/>
                  </a:schemeClr>
                </a:solidFill>
                <a:effectLst/>
                <a:latin typeface="Söhne"/>
              </a:rPr>
              <a:t>Performance:</a:t>
            </a:r>
          </a:p>
          <a:p>
            <a:r>
              <a:rPr lang="en-US" b="1" dirty="0">
                <a:solidFill>
                  <a:schemeClr val="bg1">
                    <a:lumMod val="65000"/>
                    <a:lumOff val="35000"/>
                  </a:schemeClr>
                </a:solidFill>
                <a:latin typeface="Söhne"/>
              </a:rPr>
              <a:t>     -</a:t>
            </a:r>
            <a:r>
              <a:rPr lang="en-US" b="0" i="0" dirty="0">
                <a:solidFill>
                  <a:srgbClr val="374151"/>
                </a:solidFill>
                <a:effectLst/>
                <a:latin typeface="Söhne"/>
              </a:rPr>
              <a:t>The system should be optimized for performance to ensure quick response times for users.</a:t>
            </a:r>
          </a:p>
          <a:p>
            <a:r>
              <a:rPr lang="en-US" dirty="0">
                <a:solidFill>
                  <a:srgbClr val="374151"/>
                </a:solidFill>
                <a:latin typeface="Söhne"/>
              </a:rPr>
              <a:t>   </a:t>
            </a:r>
            <a:r>
              <a:rPr lang="en-US" b="1" dirty="0">
                <a:solidFill>
                  <a:schemeClr val="bg1">
                    <a:lumMod val="65000"/>
                    <a:lumOff val="35000"/>
                  </a:schemeClr>
                </a:solidFill>
                <a:latin typeface="Söhne"/>
              </a:rPr>
              <a:t>3.Security:</a:t>
            </a:r>
          </a:p>
          <a:p>
            <a:r>
              <a:rPr lang="en-US" b="1" i="0" dirty="0">
                <a:solidFill>
                  <a:schemeClr val="bg1">
                    <a:lumMod val="65000"/>
                    <a:lumOff val="35000"/>
                  </a:schemeClr>
                </a:solidFill>
                <a:effectLst/>
                <a:latin typeface="Söhne"/>
              </a:rPr>
              <a:t>     </a:t>
            </a:r>
            <a:r>
              <a:rPr lang="en-US" b="1" dirty="0">
                <a:solidFill>
                  <a:schemeClr val="bg1">
                    <a:lumMod val="65000"/>
                    <a:lumOff val="35000"/>
                  </a:schemeClr>
                </a:solidFill>
                <a:latin typeface="Söhne"/>
              </a:rPr>
              <a:t>-</a:t>
            </a:r>
            <a:r>
              <a:rPr lang="en-US" b="0" i="0" dirty="0">
                <a:solidFill>
                  <a:srgbClr val="374151"/>
                </a:solidFill>
                <a:effectLst/>
                <a:latin typeface="Söhne"/>
              </a:rPr>
              <a:t> Data should be encrypted during transmission (using SSL/TLS).</a:t>
            </a:r>
            <a:endParaRPr lang="en-US" b="1" dirty="0">
              <a:solidFill>
                <a:schemeClr val="bg1">
                  <a:lumMod val="65000"/>
                  <a:lumOff val="35000"/>
                </a:schemeClr>
              </a:solidFill>
              <a:latin typeface="Söhne"/>
            </a:endParaRPr>
          </a:p>
          <a:p>
            <a:r>
              <a:rPr lang="en-US" b="1" i="0" dirty="0">
                <a:solidFill>
                  <a:schemeClr val="bg1">
                    <a:lumMod val="65000"/>
                    <a:lumOff val="35000"/>
                  </a:schemeClr>
                </a:solidFill>
                <a:effectLst/>
                <a:latin typeface="Söhne"/>
              </a:rPr>
              <a:t>     -</a:t>
            </a:r>
            <a:r>
              <a:rPr lang="en-US" b="0" i="0" dirty="0">
                <a:solidFill>
                  <a:srgbClr val="374151"/>
                </a:solidFill>
                <a:effectLst/>
                <a:latin typeface="Söhne"/>
              </a:rPr>
              <a:t> Secure storage and access controls should be implemented to protect user data.</a:t>
            </a:r>
            <a:endParaRPr lang="en-US" b="1" i="0" dirty="0">
              <a:solidFill>
                <a:schemeClr val="bg1">
                  <a:lumMod val="65000"/>
                  <a:lumOff val="35000"/>
                </a:schemeClr>
              </a:solidFill>
              <a:effectLst/>
              <a:latin typeface="Söhne"/>
            </a:endParaRPr>
          </a:p>
          <a:p>
            <a:r>
              <a:rPr lang="en-US" b="1" i="0" dirty="0">
                <a:solidFill>
                  <a:schemeClr val="bg1">
                    <a:lumMod val="65000"/>
                    <a:lumOff val="35000"/>
                  </a:schemeClr>
                </a:solidFill>
                <a:effectLst/>
                <a:latin typeface="Söhne"/>
              </a:rPr>
              <a:t>     -</a:t>
            </a:r>
            <a:r>
              <a:rPr lang="en-US" b="0" i="0" dirty="0">
                <a:solidFill>
                  <a:srgbClr val="374151"/>
                </a:solidFill>
                <a:effectLst/>
                <a:latin typeface="Söhne"/>
              </a:rPr>
              <a:t> Regular security audits should be conducted.</a:t>
            </a:r>
            <a:endParaRPr lang="en-US" b="1" dirty="0">
              <a:solidFill>
                <a:schemeClr val="bg1">
                  <a:lumMod val="65000"/>
                  <a:lumOff val="35000"/>
                </a:schemeClr>
              </a:solidFill>
              <a:latin typeface="Söhne"/>
            </a:endParaRPr>
          </a:p>
          <a:p>
            <a:r>
              <a:rPr lang="en-US" b="1" i="0" dirty="0">
                <a:solidFill>
                  <a:schemeClr val="bg1">
                    <a:lumMod val="65000"/>
                    <a:lumOff val="35000"/>
                  </a:schemeClr>
                </a:solidFill>
                <a:effectLst/>
                <a:latin typeface="Söhne"/>
              </a:rPr>
              <a:t>   4.Reliability:</a:t>
            </a:r>
          </a:p>
          <a:p>
            <a:r>
              <a:rPr lang="en-US" b="1" dirty="0">
                <a:solidFill>
                  <a:schemeClr val="bg1">
                    <a:lumMod val="65000"/>
                    <a:lumOff val="35000"/>
                  </a:schemeClr>
                </a:solidFill>
                <a:latin typeface="Söhne"/>
              </a:rPr>
              <a:t>     -</a:t>
            </a:r>
            <a:r>
              <a:rPr lang="en-US" b="0" i="0" dirty="0">
                <a:solidFill>
                  <a:srgbClr val="374151"/>
                </a:solidFill>
                <a:effectLst/>
                <a:latin typeface="Söhne"/>
              </a:rPr>
              <a:t> The system should have high reliability, minimizing downtime and ensuring continuous availability.</a:t>
            </a:r>
            <a:endParaRPr lang="en-US" b="1" dirty="0">
              <a:solidFill>
                <a:schemeClr val="bg1">
                  <a:lumMod val="65000"/>
                  <a:lumOff val="35000"/>
                </a:schemeClr>
              </a:solidFill>
              <a:latin typeface="Söhne"/>
            </a:endParaRPr>
          </a:p>
          <a:p>
            <a:r>
              <a:rPr lang="en-US" b="1" i="0" dirty="0">
                <a:solidFill>
                  <a:schemeClr val="bg1">
                    <a:lumMod val="65000"/>
                    <a:lumOff val="35000"/>
                  </a:schemeClr>
                </a:solidFill>
                <a:effectLst/>
                <a:latin typeface="Söhne"/>
              </a:rPr>
              <a:t>   5.Compatibility :</a:t>
            </a:r>
          </a:p>
          <a:p>
            <a:r>
              <a:rPr lang="en-US" b="1" dirty="0">
                <a:solidFill>
                  <a:schemeClr val="bg1">
                    <a:lumMod val="65000"/>
                    <a:lumOff val="35000"/>
                  </a:schemeClr>
                </a:solidFill>
                <a:latin typeface="Söhne"/>
              </a:rPr>
              <a:t>     -</a:t>
            </a:r>
            <a:r>
              <a:rPr lang="en-US" b="0" i="0" dirty="0">
                <a:solidFill>
                  <a:srgbClr val="374151"/>
                </a:solidFill>
                <a:effectLst/>
                <a:latin typeface="Söhne"/>
              </a:rPr>
              <a:t>The system should be compatible with various devices and browsers to ensure a seamless user experience.</a:t>
            </a:r>
          </a:p>
          <a:p>
            <a:r>
              <a:rPr lang="en-US" dirty="0">
                <a:solidFill>
                  <a:srgbClr val="374151"/>
                </a:solidFill>
                <a:latin typeface="Söhne"/>
              </a:rPr>
              <a:t>   </a:t>
            </a:r>
            <a:r>
              <a:rPr lang="en-US" b="1" i="0" dirty="0">
                <a:solidFill>
                  <a:schemeClr val="bg1">
                    <a:lumMod val="65000"/>
                    <a:lumOff val="35000"/>
                  </a:schemeClr>
                </a:solidFill>
                <a:effectLst/>
                <a:latin typeface="Söhne"/>
              </a:rPr>
              <a:t>6.Maintainability:</a:t>
            </a:r>
          </a:p>
          <a:p>
            <a:r>
              <a:rPr lang="en-US" b="1" dirty="0">
                <a:solidFill>
                  <a:schemeClr val="bg1">
                    <a:lumMod val="65000"/>
                    <a:lumOff val="35000"/>
                  </a:schemeClr>
                </a:solidFill>
                <a:latin typeface="Söhne"/>
              </a:rPr>
              <a:t>     -</a:t>
            </a:r>
            <a:r>
              <a:rPr lang="en-US" b="0" i="0" dirty="0">
                <a:solidFill>
                  <a:srgbClr val="374151"/>
                </a:solidFill>
                <a:effectLst/>
                <a:latin typeface="Söhne"/>
              </a:rPr>
              <a:t>The system should be designed with maintainability in mind, allowing for easy updates, bug fixes, and improvements.</a:t>
            </a:r>
          </a:p>
          <a:p>
            <a:r>
              <a:rPr lang="en-US" dirty="0">
                <a:solidFill>
                  <a:srgbClr val="374151"/>
                </a:solidFill>
                <a:latin typeface="Söhne"/>
              </a:rPr>
              <a:t>   </a:t>
            </a:r>
            <a:r>
              <a:rPr lang="en-US" b="1" i="0" dirty="0">
                <a:solidFill>
                  <a:schemeClr val="bg1">
                    <a:lumMod val="65000"/>
                    <a:lumOff val="35000"/>
                  </a:schemeClr>
                </a:solidFill>
                <a:effectLst/>
                <a:latin typeface="Söhne"/>
              </a:rPr>
              <a:t>7.Usability:</a:t>
            </a:r>
          </a:p>
          <a:p>
            <a:r>
              <a:rPr lang="en-US" b="1" dirty="0">
                <a:solidFill>
                  <a:schemeClr val="bg1">
                    <a:lumMod val="65000"/>
                    <a:lumOff val="35000"/>
                  </a:schemeClr>
                </a:solidFill>
                <a:latin typeface="Söhne"/>
              </a:rPr>
              <a:t>     -</a:t>
            </a:r>
            <a:r>
              <a:rPr lang="en-US" b="0" i="0" dirty="0">
                <a:solidFill>
                  <a:srgbClr val="374151"/>
                </a:solidFill>
                <a:effectLst/>
                <a:latin typeface="Söhne"/>
              </a:rPr>
              <a:t>The user interface should be user-friendly, catering to users with varying levels of technical expertise.</a:t>
            </a:r>
          </a:p>
        </p:txBody>
      </p:sp>
      <p:cxnSp>
        <p:nvCxnSpPr>
          <p:cNvPr id="8" name="Straight Connector 7">
            <a:extLst>
              <a:ext uri="{FF2B5EF4-FFF2-40B4-BE49-F238E27FC236}">
                <a16:creationId xmlns:a16="http://schemas.microsoft.com/office/drawing/2014/main" id="{FE0F6473-8C32-665B-595A-9623492AB0B9}"/>
              </a:ext>
            </a:extLst>
          </p:cNvPr>
          <p:cNvCxnSpPr>
            <a:cxnSpLocks/>
          </p:cNvCxnSpPr>
          <p:nvPr/>
        </p:nvCxnSpPr>
        <p:spPr>
          <a:xfrm>
            <a:off x="38100" y="5753603"/>
            <a:ext cx="12153900" cy="0"/>
          </a:xfrm>
          <a:prstGeom prst="line">
            <a:avLst/>
          </a:prstGeom>
          <a:ln w="28575">
            <a:solidFill>
              <a:srgbClr val="00B05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22800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EDF85-40FA-FEFD-53B6-81BCCF82C16B}"/>
              </a:ext>
            </a:extLst>
          </p:cNvPr>
          <p:cNvSpPr>
            <a:spLocks noGrp="1"/>
          </p:cNvSpPr>
          <p:nvPr>
            <p:ph type="dt" sz="half" idx="10"/>
          </p:nvPr>
        </p:nvSpPr>
        <p:spPr>
          <a:xfrm>
            <a:off x="492537" y="691640"/>
            <a:ext cx="4289013" cy="318221"/>
          </a:xfrm>
        </p:spPr>
        <p:txBody>
          <a:bodyPr/>
          <a:lstStyle/>
          <a:p>
            <a:r>
              <a:rPr lang="en-US" sz="1600" b="1" dirty="0">
                <a:solidFill>
                  <a:srgbClr val="0070C0"/>
                </a:solidFill>
              </a:rPr>
              <a:t>-Section 5.1:</a:t>
            </a:r>
            <a:r>
              <a:rPr lang="en-US" sz="1600" dirty="0">
                <a:solidFill>
                  <a:srgbClr val="0070C0"/>
                </a:solidFill>
              </a:rPr>
              <a:t>Data base design.</a:t>
            </a:r>
          </a:p>
        </p:txBody>
      </p:sp>
      <p:sp>
        <p:nvSpPr>
          <p:cNvPr id="3" name="Footer Placeholder 2">
            <a:extLst>
              <a:ext uri="{FF2B5EF4-FFF2-40B4-BE49-F238E27FC236}">
                <a16:creationId xmlns:a16="http://schemas.microsoft.com/office/drawing/2014/main" id="{B5E5DA9A-FCE9-2B83-02C0-4481C9747F73}"/>
              </a:ext>
            </a:extLst>
          </p:cNvPr>
          <p:cNvSpPr>
            <a:spLocks noGrp="1"/>
          </p:cNvSpPr>
          <p:nvPr>
            <p:ph type="ftr" sz="quarter" idx="11"/>
          </p:nvPr>
        </p:nvSpPr>
        <p:spPr>
          <a:xfrm>
            <a:off x="10258424" y="6424761"/>
            <a:ext cx="1145527"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BC226316-306A-3C84-FF67-671BFD14694D}"/>
              </a:ext>
            </a:extLst>
          </p:cNvPr>
          <p:cNvSpPr>
            <a:spLocks noGrp="1"/>
          </p:cNvSpPr>
          <p:nvPr>
            <p:ph type="sldNum" sz="quarter" idx="12"/>
          </p:nvPr>
        </p:nvSpPr>
        <p:spPr/>
        <p:txBody>
          <a:bodyPr/>
          <a:lstStyle/>
          <a:p>
            <a:fld id="{6E91CC32-6A6B-4E2E-BBA1-6864F305DA26}" type="slidenum">
              <a:rPr lang="en-US" b="1" smtClean="0">
                <a:solidFill>
                  <a:srgbClr val="0070C0"/>
                </a:solidFill>
              </a:rPr>
              <a:t>28</a:t>
            </a:fld>
            <a:endParaRPr lang="en-US" b="1" dirty="0">
              <a:solidFill>
                <a:srgbClr val="0070C0"/>
              </a:solidFill>
            </a:endParaRPr>
          </a:p>
        </p:txBody>
      </p:sp>
      <p:pic>
        <p:nvPicPr>
          <p:cNvPr id="5" name="Graphic 4">
            <a:extLst>
              <a:ext uri="{FF2B5EF4-FFF2-40B4-BE49-F238E27FC236}">
                <a16:creationId xmlns:a16="http://schemas.microsoft.com/office/drawing/2014/main" id="{B10A0030-C15E-303B-7E4D-BFE6FC2B1B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08970" y="1464964"/>
            <a:ext cx="11775882" cy="5188040"/>
          </a:xfrm>
          <a:prstGeom prst="rect">
            <a:avLst/>
          </a:prstGeom>
        </p:spPr>
      </p:pic>
      <p:sp>
        <p:nvSpPr>
          <p:cNvPr id="6" name="Date Placeholder 1">
            <a:extLst>
              <a:ext uri="{FF2B5EF4-FFF2-40B4-BE49-F238E27FC236}">
                <a16:creationId xmlns:a16="http://schemas.microsoft.com/office/drawing/2014/main" id="{3C3DEDAC-2C72-7365-ED5A-8271E33D49BC}"/>
              </a:ext>
            </a:extLst>
          </p:cNvPr>
          <p:cNvSpPr txBox="1">
            <a:spLocks/>
          </p:cNvSpPr>
          <p:nvPr/>
        </p:nvSpPr>
        <p:spPr>
          <a:xfrm>
            <a:off x="492537" y="215602"/>
            <a:ext cx="2743200" cy="318221"/>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70C0"/>
                </a:solidFill>
              </a:rPr>
              <a:t>Graduation Project 2024</a:t>
            </a:r>
            <a:endParaRPr lang="en-US" b="1" dirty="0">
              <a:solidFill>
                <a:srgbClr val="0070C0"/>
              </a:solidFill>
            </a:endParaRPr>
          </a:p>
        </p:txBody>
      </p:sp>
      <p:sp>
        <p:nvSpPr>
          <p:cNvPr id="7" name="TextBox 6">
            <a:extLst>
              <a:ext uri="{FF2B5EF4-FFF2-40B4-BE49-F238E27FC236}">
                <a16:creationId xmlns:a16="http://schemas.microsoft.com/office/drawing/2014/main" id="{622FA022-3DD4-1904-4ED8-02C19F6C8E71}"/>
              </a:ext>
            </a:extLst>
          </p:cNvPr>
          <p:cNvSpPr txBox="1"/>
          <p:nvPr/>
        </p:nvSpPr>
        <p:spPr>
          <a:xfrm>
            <a:off x="4276725" y="68114"/>
            <a:ext cx="4505325" cy="369332"/>
          </a:xfrm>
          <a:prstGeom prst="rect">
            <a:avLst/>
          </a:prstGeom>
          <a:noFill/>
        </p:spPr>
        <p:txBody>
          <a:bodyPr wrap="square" rtlCol="0">
            <a:spAutoFit/>
          </a:bodyPr>
          <a:lstStyle/>
          <a:p>
            <a:r>
              <a:rPr lang="en-US" b="1" dirty="0">
                <a:solidFill>
                  <a:srgbClr val="0070C0"/>
                </a:solidFill>
              </a:rPr>
              <a:t>-Chapter 6: </a:t>
            </a:r>
            <a:r>
              <a:rPr lang="en-US" dirty="0">
                <a:solidFill>
                  <a:srgbClr val="0070C0"/>
                </a:solidFill>
              </a:rPr>
              <a:t>Design and Implementation.</a:t>
            </a:r>
          </a:p>
        </p:txBody>
      </p:sp>
      <p:sp>
        <p:nvSpPr>
          <p:cNvPr id="8" name="Date Placeholder 1">
            <a:extLst>
              <a:ext uri="{FF2B5EF4-FFF2-40B4-BE49-F238E27FC236}">
                <a16:creationId xmlns:a16="http://schemas.microsoft.com/office/drawing/2014/main" id="{40983AC3-C038-DA16-9943-269847FD9AB9}"/>
              </a:ext>
            </a:extLst>
          </p:cNvPr>
          <p:cNvSpPr txBox="1">
            <a:spLocks/>
          </p:cNvSpPr>
          <p:nvPr/>
        </p:nvSpPr>
        <p:spPr>
          <a:xfrm>
            <a:off x="654462" y="1009861"/>
            <a:ext cx="4774790" cy="318221"/>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rgbClr val="0070C0"/>
                </a:solidFill>
              </a:rPr>
              <a:t>-Section 5.1.1:</a:t>
            </a:r>
            <a:r>
              <a:rPr lang="en-US" sz="1600" dirty="0">
                <a:solidFill>
                  <a:srgbClr val="0070C0"/>
                </a:solidFill>
              </a:rPr>
              <a:t>Entity Relationship Diagram(ERD)</a:t>
            </a:r>
          </a:p>
        </p:txBody>
      </p:sp>
    </p:spTree>
    <p:extLst>
      <p:ext uri="{BB962C8B-B14F-4D97-AF65-F5344CB8AC3E}">
        <p14:creationId xmlns:p14="http://schemas.microsoft.com/office/powerpoint/2010/main" val="1852162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1275EE-A433-A2AB-3386-7DD3F11B32DC}"/>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B60E070D-A985-08E3-4A95-B0DCBDCA2953}"/>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8301B40-1E71-619A-0869-EDD1ECCE1B89}"/>
              </a:ext>
            </a:extLst>
          </p:cNvPr>
          <p:cNvSpPr>
            <a:spLocks noGrp="1"/>
          </p:cNvSpPr>
          <p:nvPr>
            <p:ph type="sldNum" sz="quarter" idx="12"/>
          </p:nvPr>
        </p:nvSpPr>
        <p:spPr/>
        <p:txBody>
          <a:bodyPr/>
          <a:lstStyle/>
          <a:p>
            <a:fld id="{6E91CC32-6A6B-4E2E-BBA1-6864F305DA26}" type="slidenum">
              <a:rPr lang="en-US" smtClean="0"/>
              <a:t>29</a:t>
            </a:fld>
            <a:endParaRPr lang="en-US"/>
          </a:p>
        </p:txBody>
      </p:sp>
      <p:sp>
        <p:nvSpPr>
          <p:cNvPr id="7" name="TextBox 6">
            <a:extLst>
              <a:ext uri="{FF2B5EF4-FFF2-40B4-BE49-F238E27FC236}">
                <a16:creationId xmlns:a16="http://schemas.microsoft.com/office/drawing/2014/main" id="{07EC003B-6E92-AD56-C77F-1C26DB582EDD}"/>
              </a:ext>
            </a:extLst>
          </p:cNvPr>
          <p:cNvSpPr txBox="1"/>
          <p:nvPr/>
        </p:nvSpPr>
        <p:spPr>
          <a:xfrm>
            <a:off x="3562350" y="63202"/>
            <a:ext cx="5705475" cy="400110"/>
          </a:xfrm>
          <a:prstGeom prst="rect">
            <a:avLst/>
          </a:prstGeom>
          <a:noFill/>
        </p:spPr>
        <p:txBody>
          <a:bodyPr wrap="square" rtlCol="0">
            <a:spAutoFit/>
          </a:bodyPr>
          <a:lstStyle/>
          <a:p>
            <a:pPr algn="ctr"/>
            <a:r>
              <a:rPr lang="en-US" sz="2000" b="1" dirty="0">
                <a:solidFill>
                  <a:srgbClr val="0070C0"/>
                </a:solidFill>
              </a:rPr>
              <a:t>-Section 5.1.2:</a:t>
            </a:r>
            <a:r>
              <a:rPr lang="en-US" sz="2000" dirty="0">
                <a:solidFill>
                  <a:srgbClr val="0070C0"/>
                </a:solidFill>
              </a:rPr>
              <a:t>Rational Schema</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65018" y="381423"/>
            <a:ext cx="11186845" cy="6397445"/>
          </a:xfrm>
          <a:prstGeom prst="rect">
            <a:avLst/>
          </a:prstGeom>
        </p:spPr>
      </p:pic>
    </p:spTree>
    <p:extLst>
      <p:ext uri="{BB962C8B-B14F-4D97-AF65-F5344CB8AC3E}">
        <p14:creationId xmlns:p14="http://schemas.microsoft.com/office/powerpoint/2010/main" val="3721268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57E907-C514-B773-0C92-6D50B5DAADF8}"/>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71ED8845-0834-1FE7-BA34-F51E7A7012D0}"/>
              </a:ext>
            </a:extLst>
          </p:cNvPr>
          <p:cNvSpPr>
            <a:spLocks noGrp="1"/>
          </p:cNvSpPr>
          <p:nvPr>
            <p:ph type="ftr" sz="quarter" idx="11"/>
          </p:nvPr>
        </p:nvSpPr>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B89F42A6-072F-BA03-C718-C7A584A73564}"/>
              </a:ext>
            </a:extLst>
          </p:cNvPr>
          <p:cNvSpPr>
            <a:spLocks noGrp="1"/>
          </p:cNvSpPr>
          <p:nvPr>
            <p:ph type="sldNum" sz="quarter" idx="12"/>
          </p:nvPr>
        </p:nvSpPr>
        <p:spPr/>
        <p:txBody>
          <a:bodyPr/>
          <a:lstStyle/>
          <a:p>
            <a:fld id="{6E91CC32-6A6B-4E2E-BBA1-6864F305DA26}" type="slidenum">
              <a:rPr lang="en-US" b="1" smtClean="0">
                <a:solidFill>
                  <a:srgbClr val="0070C0"/>
                </a:solidFill>
              </a:rPr>
              <a:t>3</a:t>
            </a:fld>
            <a:endParaRPr lang="en-US" b="1">
              <a:solidFill>
                <a:srgbClr val="0070C0"/>
              </a:solidFill>
            </a:endParaRPr>
          </a:p>
        </p:txBody>
      </p:sp>
      <p:sp>
        <p:nvSpPr>
          <p:cNvPr id="8" name="TextBox 7">
            <a:extLst>
              <a:ext uri="{FF2B5EF4-FFF2-40B4-BE49-F238E27FC236}">
                <a16:creationId xmlns:a16="http://schemas.microsoft.com/office/drawing/2014/main" id="{DE09E6FB-D3E8-5ECC-ACB9-011E94EF790E}"/>
              </a:ext>
            </a:extLst>
          </p:cNvPr>
          <p:cNvSpPr txBox="1"/>
          <p:nvPr/>
        </p:nvSpPr>
        <p:spPr>
          <a:xfrm>
            <a:off x="23792" y="378162"/>
            <a:ext cx="6119090" cy="369332"/>
          </a:xfrm>
          <a:prstGeom prst="rect">
            <a:avLst/>
          </a:prstGeom>
          <a:noFill/>
        </p:spPr>
        <p:txBody>
          <a:bodyPr wrap="square">
            <a:spAutoFit/>
          </a:bodyPr>
          <a:lstStyle/>
          <a:p>
            <a:r>
              <a:rPr lang="en-US" b="1" dirty="0">
                <a:solidFill>
                  <a:srgbClr val="0070C0"/>
                </a:solidFill>
              </a:rPr>
              <a:t>Chapter 1:</a:t>
            </a:r>
            <a:r>
              <a:rPr lang="en-US" dirty="0">
                <a:solidFill>
                  <a:srgbClr val="0070C0"/>
                </a:solidFill>
              </a:rPr>
              <a:t>Introduction.</a:t>
            </a:r>
            <a:endParaRPr lang="en-US" dirty="0"/>
          </a:p>
        </p:txBody>
      </p:sp>
      <p:sp>
        <p:nvSpPr>
          <p:cNvPr id="11" name="TextBox 10">
            <a:extLst>
              <a:ext uri="{FF2B5EF4-FFF2-40B4-BE49-F238E27FC236}">
                <a16:creationId xmlns:a16="http://schemas.microsoft.com/office/drawing/2014/main" id="{6E6D3A85-4F8F-211F-B9B3-1F4CB64F915A}"/>
              </a:ext>
            </a:extLst>
          </p:cNvPr>
          <p:cNvSpPr txBox="1"/>
          <p:nvPr/>
        </p:nvSpPr>
        <p:spPr>
          <a:xfrm>
            <a:off x="23792" y="747494"/>
            <a:ext cx="6119090" cy="369332"/>
          </a:xfrm>
          <a:prstGeom prst="rect">
            <a:avLst/>
          </a:prstGeom>
          <a:noFill/>
        </p:spPr>
        <p:txBody>
          <a:bodyPr wrap="square">
            <a:spAutoFit/>
          </a:bodyPr>
          <a:lstStyle/>
          <a:p>
            <a:r>
              <a:rPr lang="en-US" sz="1800" b="1" dirty="0">
                <a:solidFill>
                  <a:srgbClr val="0070C0"/>
                </a:solidFill>
              </a:rPr>
              <a:t>-Section 1.1-&gt; </a:t>
            </a:r>
            <a:r>
              <a:rPr lang="en-US" sz="1800" dirty="0">
                <a:solidFill>
                  <a:schemeClr val="bg1"/>
                </a:solidFill>
              </a:rPr>
              <a:t>problem definition &amp; Background:</a:t>
            </a:r>
          </a:p>
        </p:txBody>
      </p:sp>
      <p:sp>
        <p:nvSpPr>
          <p:cNvPr id="13" name="TextBox 12">
            <a:extLst>
              <a:ext uri="{FF2B5EF4-FFF2-40B4-BE49-F238E27FC236}">
                <a16:creationId xmlns:a16="http://schemas.microsoft.com/office/drawing/2014/main" id="{88A2F51D-3943-67BF-BDD1-E074D0F37D6A}"/>
              </a:ext>
            </a:extLst>
          </p:cNvPr>
          <p:cNvSpPr txBox="1"/>
          <p:nvPr/>
        </p:nvSpPr>
        <p:spPr>
          <a:xfrm>
            <a:off x="0" y="1113565"/>
            <a:ext cx="12053455" cy="923330"/>
          </a:xfrm>
          <a:prstGeom prst="rect">
            <a:avLst/>
          </a:prstGeom>
          <a:noFill/>
        </p:spPr>
        <p:txBody>
          <a:bodyPr wrap="square">
            <a:spAutoFit/>
          </a:bodyPr>
          <a:lstStyle/>
          <a:p>
            <a:pPr lvl="1"/>
            <a:r>
              <a:rPr lang="en-US" b="1" i="0" dirty="0">
                <a:solidFill>
                  <a:srgbClr val="0070C0"/>
                </a:solidFill>
                <a:effectLst/>
                <a:latin typeface="Söhne"/>
              </a:rPr>
              <a:t>-Challenges and Pain Points:</a:t>
            </a:r>
          </a:p>
          <a:p>
            <a:pPr lvl="1"/>
            <a:r>
              <a:rPr lang="en-US" b="1" i="0" dirty="0">
                <a:solidFill>
                  <a:srgbClr val="0070C0"/>
                </a:solidFill>
                <a:effectLst/>
                <a:latin typeface="Söhne"/>
              </a:rPr>
              <a:t>-</a:t>
            </a:r>
            <a:r>
              <a:rPr lang="en-US" b="0" i="0" dirty="0">
                <a:solidFill>
                  <a:schemeClr val="bg1"/>
                </a:solidFill>
                <a:effectLst/>
                <a:latin typeface="Söhne"/>
              </a:rPr>
              <a:t>The traditional job search process is often overloaded and inefficient for both job seekers. Job seekers find it hard to find relevant job opportunities in a sea of listings, while employers face challenges in attracting qualified candidates. </a:t>
            </a:r>
          </a:p>
        </p:txBody>
      </p:sp>
      <p:sp>
        <p:nvSpPr>
          <p:cNvPr id="15" name="TextBox 14">
            <a:extLst>
              <a:ext uri="{FF2B5EF4-FFF2-40B4-BE49-F238E27FC236}">
                <a16:creationId xmlns:a16="http://schemas.microsoft.com/office/drawing/2014/main" id="{38F51F61-724A-9D6E-8D0B-2218DDFBABB4}"/>
              </a:ext>
            </a:extLst>
          </p:cNvPr>
          <p:cNvSpPr txBox="1"/>
          <p:nvPr/>
        </p:nvSpPr>
        <p:spPr>
          <a:xfrm>
            <a:off x="464897" y="2198809"/>
            <a:ext cx="11355970" cy="1754326"/>
          </a:xfrm>
          <a:prstGeom prst="rect">
            <a:avLst/>
          </a:prstGeom>
          <a:noFill/>
        </p:spPr>
        <p:txBody>
          <a:bodyPr wrap="square">
            <a:spAutoFit/>
          </a:bodyPr>
          <a:lstStyle/>
          <a:p>
            <a:pPr algn="l">
              <a:buFont typeface="Arial" panose="020B0604020202020204" pitchFamily="34" charset="0"/>
              <a:buChar char="•"/>
            </a:pPr>
            <a:r>
              <a:rPr lang="en-US" sz="1600" b="1" i="0" dirty="0">
                <a:solidFill>
                  <a:schemeClr val="bg1"/>
                </a:solidFill>
                <a:effectLst/>
                <a:latin typeface="Söhne"/>
              </a:rPr>
              <a:t>Information Overload:</a:t>
            </a:r>
            <a:r>
              <a:rPr lang="en-US" sz="1600" b="0" i="0" dirty="0">
                <a:solidFill>
                  <a:schemeClr val="bg1"/>
                </a:solidFill>
                <a:effectLst/>
                <a:latin typeface="Söhne"/>
              </a:rPr>
              <a:t> </a:t>
            </a:r>
            <a:r>
              <a:rPr lang="en-US" b="0" i="0" dirty="0">
                <a:solidFill>
                  <a:schemeClr val="bg1"/>
                </a:solidFill>
                <a:effectLst/>
                <a:latin typeface="Söhne"/>
              </a:rPr>
              <a:t>Job seekers </a:t>
            </a:r>
            <a:r>
              <a:rPr lang="en-US" dirty="0">
                <a:solidFill>
                  <a:schemeClr val="bg1"/>
                </a:solidFill>
                <a:latin typeface="Söhne"/>
              </a:rPr>
              <a:t>overloaded with a </a:t>
            </a:r>
            <a:r>
              <a:rPr lang="en-US" b="0" i="0" dirty="0">
                <a:solidFill>
                  <a:schemeClr val="bg1"/>
                </a:solidFill>
                <a:effectLst/>
                <a:latin typeface="Söhne"/>
              </a:rPr>
              <a:t>numerous job listings, making it difficult to find relevant opportunities.</a:t>
            </a:r>
          </a:p>
          <a:p>
            <a:pPr algn="l">
              <a:buFont typeface="Arial" panose="020B0604020202020204" pitchFamily="34" charset="0"/>
              <a:buChar char="•"/>
            </a:pPr>
            <a:r>
              <a:rPr lang="en-US" sz="1600" b="1" i="0" dirty="0">
                <a:solidFill>
                  <a:schemeClr val="bg1"/>
                </a:solidFill>
                <a:effectLst/>
                <a:latin typeface="Söhne"/>
              </a:rPr>
              <a:t>Lack of Personalization: </a:t>
            </a:r>
            <a:r>
              <a:rPr lang="en-US" b="0" i="0" dirty="0">
                <a:solidFill>
                  <a:schemeClr val="bg1"/>
                </a:solidFill>
                <a:effectLst/>
                <a:latin typeface="Söhne"/>
              </a:rPr>
              <a:t>Existing job search platforms often lack personalization, resulting in mismatched job recommendations.</a:t>
            </a:r>
          </a:p>
          <a:p>
            <a:pPr algn="l">
              <a:buFont typeface="Arial" panose="020B0604020202020204" pitchFamily="34" charset="0"/>
              <a:buChar char="•"/>
            </a:pPr>
            <a:r>
              <a:rPr lang="en-US" sz="1600" b="1" i="0" dirty="0">
                <a:solidFill>
                  <a:schemeClr val="bg1"/>
                </a:solidFill>
                <a:effectLst/>
                <a:latin typeface="Söhne"/>
              </a:rPr>
              <a:t>Inefficient Matching Process: </a:t>
            </a:r>
            <a:r>
              <a:rPr lang="en-US" b="0" i="0" dirty="0">
                <a:solidFill>
                  <a:schemeClr val="bg1"/>
                </a:solidFill>
                <a:effectLst/>
                <a:latin typeface="Söhne"/>
              </a:rPr>
              <a:t>Employers struggle to find qualified candidates, leading to prolonged hiring processes and increased costs.</a:t>
            </a:r>
          </a:p>
        </p:txBody>
      </p:sp>
      <p:sp>
        <p:nvSpPr>
          <p:cNvPr id="17" name="TextBox 16">
            <a:extLst>
              <a:ext uri="{FF2B5EF4-FFF2-40B4-BE49-F238E27FC236}">
                <a16:creationId xmlns:a16="http://schemas.microsoft.com/office/drawing/2014/main" id="{41A0B9DF-0046-873D-E4CD-418697A7998C}"/>
              </a:ext>
            </a:extLst>
          </p:cNvPr>
          <p:cNvSpPr txBox="1"/>
          <p:nvPr/>
        </p:nvSpPr>
        <p:spPr>
          <a:xfrm>
            <a:off x="468676" y="3882181"/>
            <a:ext cx="11468485" cy="1477328"/>
          </a:xfrm>
          <a:prstGeom prst="rect">
            <a:avLst/>
          </a:prstGeom>
          <a:noFill/>
        </p:spPr>
        <p:txBody>
          <a:bodyPr wrap="square">
            <a:spAutoFit/>
          </a:bodyPr>
          <a:lstStyle/>
          <a:p>
            <a:pPr algn="l"/>
            <a:r>
              <a:rPr lang="en-US" dirty="0">
                <a:solidFill>
                  <a:schemeClr val="bg1"/>
                </a:solidFill>
                <a:latin typeface="Söhne"/>
              </a:rPr>
              <a:t>-</a:t>
            </a:r>
            <a:r>
              <a:rPr lang="en-US" b="1" i="0" dirty="0">
                <a:solidFill>
                  <a:srgbClr val="0070C0"/>
                </a:solidFill>
                <a:effectLst/>
                <a:latin typeface="Söhne"/>
              </a:rPr>
              <a:t>User Needs and Expectations:</a:t>
            </a:r>
          </a:p>
          <a:p>
            <a:pPr algn="l">
              <a:buFont typeface="Arial" panose="020B0604020202020204" pitchFamily="34" charset="0"/>
              <a:buChar char="•"/>
            </a:pPr>
            <a:r>
              <a:rPr lang="en-US" sz="1600" b="1" i="0" dirty="0">
                <a:solidFill>
                  <a:schemeClr val="bg1"/>
                </a:solidFill>
                <a:effectLst/>
                <a:latin typeface="Söhne"/>
              </a:rPr>
              <a:t>Job Seekers: </a:t>
            </a:r>
            <a:r>
              <a:rPr lang="en-US" b="0" i="0" dirty="0">
                <a:solidFill>
                  <a:schemeClr val="bg1"/>
                </a:solidFill>
                <a:effectLst/>
                <a:latin typeface="Söhne"/>
              </a:rPr>
              <a:t>Expect personalized job recommendations tailored to their skills, experience, and career aspirations. They seek a user-friendly platform that simplifies the job search process.</a:t>
            </a:r>
          </a:p>
          <a:p>
            <a:pPr algn="l">
              <a:buFont typeface="Arial" panose="020B0604020202020204" pitchFamily="34" charset="0"/>
              <a:buChar char="•"/>
            </a:pPr>
            <a:r>
              <a:rPr lang="en-US" sz="1600" b="1" i="0" dirty="0">
                <a:solidFill>
                  <a:schemeClr val="bg1"/>
                </a:solidFill>
                <a:effectLst/>
                <a:latin typeface="Söhne"/>
              </a:rPr>
              <a:t>Employers:</a:t>
            </a:r>
            <a:r>
              <a:rPr lang="en-US" b="0" i="0" dirty="0">
                <a:solidFill>
                  <a:schemeClr val="bg1"/>
                </a:solidFill>
                <a:effectLst/>
                <a:latin typeface="Söhne"/>
              </a:rPr>
              <a:t> Desire efficient candidate matching and recruitment processes. They expect access to a pool of qualified candidates that match their job requirements.</a:t>
            </a:r>
          </a:p>
        </p:txBody>
      </p:sp>
    </p:spTree>
    <p:extLst>
      <p:ext uri="{BB962C8B-B14F-4D97-AF65-F5344CB8AC3E}">
        <p14:creationId xmlns:p14="http://schemas.microsoft.com/office/powerpoint/2010/main" val="570669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388A91-8E95-80AC-063C-DA5C58B3843F}"/>
              </a:ext>
            </a:extLst>
          </p:cNvPr>
          <p:cNvSpPr>
            <a:spLocks noGrp="1"/>
          </p:cNvSpPr>
          <p:nvPr>
            <p:ph type="dt" sz="half" idx="10"/>
          </p:nvPr>
        </p:nvSpPr>
        <p:spPr>
          <a:xfrm>
            <a:off x="340137" y="63202"/>
            <a:ext cx="2403063" cy="318221"/>
          </a:xfrm>
        </p:spPr>
        <p:txBody>
          <a:bodyPr/>
          <a:lstStyle/>
          <a:p>
            <a:r>
              <a:rPr lang="en-US" b="1" dirty="0">
                <a:solidFill>
                  <a:srgbClr val="0070C0"/>
                </a:solidFill>
              </a:rPr>
              <a:t>Graduation Project 2024 </a:t>
            </a:r>
          </a:p>
        </p:txBody>
      </p:sp>
      <p:sp>
        <p:nvSpPr>
          <p:cNvPr id="3" name="Footer Placeholder 2">
            <a:extLst>
              <a:ext uri="{FF2B5EF4-FFF2-40B4-BE49-F238E27FC236}">
                <a16:creationId xmlns:a16="http://schemas.microsoft.com/office/drawing/2014/main" id="{D8D9C335-E609-08E4-9D4D-5CFA6D156928}"/>
              </a:ext>
            </a:extLst>
          </p:cNvPr>
          <p:cNvSpPr>
            <a:spLocks noGrp="1"/>
          </p:cNvSpPr>
          <p:nvPr>
            <p:ph type="ftr" sz="quarter" idx="11"/>
          </p:nvPr>
        </p:nvSpPr>
        <p:spPr>
          <a:xfrm>
            <a:off x="9714506" y="6243253"/>
            <a:ext cx="93407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543F2DA9-BFC6-7B86-0592-13136C918707}"/>
              </a:ext>
            </a:extLst>
          </p:cNvPr>
          <p:cNvSpPr>
            <a:spLocks noGrp="1"/>
          </p:cNvSpPr>
          <p:nvPr>
            <p:ph type="sldNum" sz="quarter" idx="12"/>
          </p:nvPr>
        </p:nvSpPr>
        <p:spPr/>
        <p:txBody>
          <a:bodyPr/>
          <a:lstStyle/>
          <a:p>
            <a:fld id="{6E91CC32-6A6B-4E2E-BBA1-6864F305DA26}" type="slidenum">
              <a:rPr lang="en-US" b="1" smtClean="0">
                <a:solidFill>
                  <a:srgbClr val="0070C0"/>
                </a:solidFill>
              </a:rPr>
              <a:t>30</a:t>
            </a:fld>
            <a:endParaRPr lang="en-US" b="1">
              <a:solidFill>
                <a:srgbClr val="0070C0"/>
              </a:solidFill>
            </a:endParaRPr>
          </a:p>
        </p:txBody>
      </p:sp>
      <p:pic>
        <p:nvPicPr>
          <p:cNvPr id="8" name="Graphic 7">
            <a:extLst>
              <a:ext uri="{FF2B5EF4-FFF2-40B4-BE49-F238E27FC236}">
                <a16:creationId xmlns:a16="http://schemas.microsoft.com/office/drawing/2014/main" id="{2DC9235B-CAAB-4652-AAF0-3BD87F4CAA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6489" y="750756"/>
            <a:ext cx="10683551" cy="5936372"/>
          </a:xfrm>
          <a:prstGeom prst="rect">
            <a:avLst/>
          </a:prstGeom>
        </p:spPr>
      </p:pic>
      <p:sp>
        <p:nvSpPr>
          <p:cNvPr id="9" name="TextBox 8">
            <a:extLst>
              <a:ext uri="{FF2B5EF4-FFF2-40B4-BE49-F238E27FC236}">
                <a16:creationId xmlns:a16="http://schemas.microsoft.com/office/drawing/2014/main" id="{0DE5B46E-FCFF-2239-FBE0-A90DC90A9CEE}"/>
              </a:ext>
            </a:extLst>
          </p:cNvPr>
          <p:cNvSpPr txBox="1"/>
          <p:nvPr/>
        </p:nvSpPr>
        <p:spPr>
          <a:xfrm>
            <a:off x="0" y="381423"/>
            <a:ext cx="4012788" cy="369332"/>
          </a:xfrm>
          <a:prstGeom prst="rect">
            <a:avLst/>
          </a:prstGeom>
          <a:noFill/>
        </p:spPr>
        <p:txBody>
          <a:bodyPr wrap="square" rtlCol="0">
            <a:spAutoFit/>
          </a:bodyPr>
          <a:lstStyle/>
          <a:p>
            <a:r>
              <a:rPr lang="en-US" b="1" dirty="0">
                <a:solidFill>
                  <a:srgbClr val="0070C0"/>
                </a:solidFill>
              </a:rPr>
              <a:t>-Section 5.2:</a:t>
            </a:r>
            <a:r>
              <a:rPr lang="en-US" dirty="0">
                <a:solidFill>
                  <a:srgbClr val="0070C0"/>
                </a:solidFill>
              </a:rPr>
              <a:t>UML Class Diagram:</a:t>
            </a:r>
          </a:p>
        </p:txBody>
      </p:sp>
    </p:spTree>
    <p:extLst>
      <p:ext uri="{BB962C8B-B14F-4D97-AF65-F5344CB8AC3E}">
        <p14:creationId xmlns:p14="http://schemas.microsoft.com/office/powerpoint/2010/main" val="3276380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FFD569-2122-D371-B3C8-C26092A2DFBB}"/>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FDE796A9-A97C-8F36-E554-0D599278990A}"/>
              </a:ext>
            </a:extLst>
          </p:cNvPr>
          <p:cNvSpPr>
            <a:spLocks noGrp="1"/>
          </p:cNvSpPr>
          <p:nvPr>
            <p:ph type="ftr" sz="quarter" idx="11"/>
          </p:nvPr>
        </p:nvSpPr>
        <p:spPr>
          <a:xfrm>
            <a:off x="9873204" y="6424761"/>
            <a:ext cx="1530747" cy="365125"/>
          </a:xfrm>
        </p:spPr>
        <p:txBody>
          <a:bodyPr/>
          <a:lstStyle/>
          <a:p>
            <a:r>
              <a:rPr lang="en-US" sz="900" b="1" dirty="0">
                <a:solidFill>
                  <a:srgbClr val="0070C0"/>
                </a:solidFill>
              </a:rPr>
              <a:t>Job shop</a:t>
            </a:r>
          </a:p>
        </p:txBody>
      </p:sp>
      <p:sp>
        <p:nvSpPr>
          <p:cNvPr id="4" name="Slide Number Placeholder 3">
            <a:extLst>
              <a:ext uri="{FF2B5EF4-FFF2-40B4-BE49-F238E27FC236}">
                <a16:creationId xmlns:a16="http://schemas.microsoft.com/office/drawing/2014/main" id="{40F84B9E-3B70-CC9E-AF9B-16454B4B5EF4}"/>
              </a:ext>
            </a:extLst>
          </p:cNvPr>
          <p:cNvSpPr>
            <a:spLocks noGrp="1"/>
          </p:cNvSpPr>
          <p:nvPr>
            <p:ph type="sldNum" sz="quarter" idx="12"/>
          </p:nvPr>
        </p:nvSpPr>
        <p:spPr/>
        <p:txBody>
          <a:bodyPr/>
          <a:lstStyle/>
          <a:p>
            <a:fld id="{6E91CC32-6A6B-4E2E-BBA1-6864F305DA26}" type="slidenum">
              <a:rPr lang="en-US" b="1" smtClean="0">
                <a:solidFill>
                  <a:srgbClr val="0070C0"/>
                </a:solidFill>
              </a:rPr>
              <a:t>31</a:t>
            </a:fld>
            <a:endParaRPr lang="en-US" b="1" dirty="0">
              <a:solidFill>
                <a:srgbClr val="0070C0"/>
              </a:solidFill>
            </a:endParaRPr>
          </a:p>
        </p:txBody>
      </p:sp>
      <p:sp>
        <p:nvSpPr>
          <p:cNvPr id="5" name="TextBox 4">
            <a:extLst>
              <a:ext uri="{FF2B5EF4-FFF2-40B4-BE49-F238E27FC236}">
                <a16:creationId xmlns:a16="http://schemas.microsoft.com/office/drawing/2014/main" id="{FC4F8F8C-6C2D-1D24-FC2B-F04314D9B1F2}"/>
              </a:ext>
            </a:extLst>
          </p:cNvPr>
          <p:cNvSpPr txBox="1"/>
          <p:nvPr/>
        </p:nvSpPr>
        <p:spPr>
          <a:xfrm>
            <a:off x="3657600" y="63202"/>
            <a:ext cx="5200650" cy="400110"/>
          </a:xfrm>
          <a:prstGeom prst="rect">
            <a:avLst/>
          </a:prstGeom>
          <a:noFill/>
        </p:spPr>
        <p:txBody>
          <a:bodyPr wrap="square" rtlCol="0">
            <a:spAutoFit/>
          </a:bodyPr>
          <a:lstStyle/>
          <a:p>
            <a:pPr algn="ctr"/>
            <a:r>
              <a:rPr lang="en-US" sz="2000" b="1" dirty="0">
                <a:solidFill>
                  <a:srgbClr val="0070C0"/>
                </a:solidFill>
              </a:rPr>
              <a:t>-Section 6.3:</a:t>
            </a:r>
            <a:r>
              <a:rPr lang="en-US" sz="2000" dirty="0">
                <a:solidFill>
                  <a:srgbClr val="0070C0"/>
                </a:solidFill>
              </a:rPr>
              <a:t>Sequence Diagram:</a:t>
            </a:r>
          </a:p>
        </p:txBody>
      </p:sp>
      <p:pic>
        <p:nvPicPr>
          <p:cNvPr id="7" name="Graphic 6">
            <a:extLst>
              <a:ext uri="{FF2B5EF4-FFF2-40B4-BE49-F238E27FC236}">
                <a16:creationId xmlns:a16="http://schemas.microsoft.com/office/drawing/2014/main" id="{29A5E18D-E7D6-BB1A-FC69-CCF0D6F5E04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0425" y="830896"/>
            <a:ext cx="6253218" cy="6027104"/>
          </a:xfrm>
          <a:prstGeom prst="rect">
            <a:avLst/>
          </a:prstGeom>
        </p:spPr>
      </p:pic>
      <p:sp>
        <p:nvSpPr>
          <p:cNvPr id="8" name="TextBox 7">
            <a:extLst>
              <a:ext uri="{FF2B5EF4-FFF2-40B4-BE49-F238E27FC236}">
                <a16:creationId xmlns:a16="http://schemas.microsoft.com/office/drawing/2014/main" id="{23AF7C13-AF43-6194-D788-7633746A5C30}"/>
              </a:ext>
            </a:extLst>
          </p:cNvPr>
          <p:cNvSpPr txBox="1"/>
          <p:nvPr/>
        </p:nvSpPr>
        <p:spPr>
          <a:xfrm>
            <a:off x="162045" y="463312"/>
            <a:ext cx="3238379" cy="369332"/>
          </a:xfrm>
          <a:prstGeom prst="rect">
            <a:avLst/>
          </a:prstGeom>
          <a:noFill/>
        </p:spPr>
        <p:txBody>
          <a:bodyPr wrap="square" rtlCol="0">
            <a:spAutoFit/>
          </a:bodyPr>
          <a:lstStyle/>
          <a:p>
            <a:r>
              <a:rPr lang="en-US" b="1" dirty="0">
                <a:solidFill>
                  <a:srgbClr val="0070C0"/>
                </a:solidFill>
              </a:rPr>
              <a:t>Section 5.3.1:</a:t>
            </a:r>
            <a:r>
              <a:rPr lang="en-US" dirty="0">
                <a:solidFill>
                  <a:srgbClr val="0070C0"/>
                </a:solidFill>
              </a:rPr>
              <a:t>Regiteration</a:t>
            </a:r>
          </a:p>
        </p:txBody>
      </p:sp>
    </p:spTree>
    <p:extLst>
      <p:ext uri="{BB962C8B-B14F-4D97-AF65-F5344CB8AC3E}">
        <p14:creationId xmlns:p14="http://schemas.microsoft.com/office/powerpoint/2010/main" val="2740547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7CAA0E-B67D-3BA8-64ED-B7AAF26F048B}"/>
              </a:ext>
            </a:extLst>
          </p:cNvPr>
          <p:cNvSpPr>
            <a:spLocks noGrp="1"/>
          </p:cNvSpPr>
          <p:nvPr>
            <p:ph type="dt" sz="half" idx="10"/>
          </p:nvPr>
        </p:nvSpPr>
        <p:spPr/>
        <p:txBody>
          <a:bodyPr/>
          <a:lstStyle/>
          <a:p>
            <a:fld id="{DD71D8EC-8E17-4CE6-99C2-C22488572868}" type="datetime1">
              <a:rPr lang="en-US" smtClean="0"/>
              <a:t>6/12/2024</a:t>
            </a:fld>
            <a:endParaRPr lang="en-US"/>
          </a:p>
        </p:txBody>
      </p:sp>
      <p:sp>
        <p:nvSpPr>
          <p:cNvPr id="3" name="Footer Placeholder 2">
            <a:extLst>
              <a:ext uri="{FF2B5EF4-FFF2-40B4-BE49-F238E27FC236}">
                <a16:creationId xmlns:a16="http://schemas.microsoft.com/office/drawing/2014/main" id="{14E75BD0-6CB8-6DE7-C4FA-BC4DA24752B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D2BCC5D3-1273-DEE1-6EFD-9B13F7179063}"/>
              </a:ext>
            </a:extLst>
          </p:cNvPr>
          <p:cNvSpPr>
            <a:spLocks noGrp="1"/>
          </p:cNvSpPr>
          <p:nvPr>
            <p:ph type="sldNum" sz="quarter" idx="12"/>
          </p:nvPr>
        </p:nvSpPr>
        <p:spPr/>
        <p:txBody>
          <a:bodyPr/>
          <a:lstStyle/>
          <a:p>
            <a:fld id="{6E91CC32-6A6B-4E2E-BBA1-6864F305DA26}" type="slidenum">
              <a:rPr lang="en-US" smtClean="0"/>
              <a:t>32</a:t>
            </a:fld>
            <a:endParaRPr lang="en-US"/>
          </a:p>
        </p:txBody>
      </p:sp>
      <p:pic>
        <p:nvPicPr>
          <p:cNvPr id="6" name="Graphic 5">
            <a:extLst>
              <a:ext uri="{FF2B5EF4-FFF2-40B4-BE49-F238E27FC236}">
                <a16:creationId xmlns:a16="http://schemas.microsoft.com/office/drawing/2014/main" id="{5E4883E7-F551-2FD4-7675-3084C71489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4612" y="461962"/>
            <a:ext cx="6962775" cy="5934075"/>
          </a:xfrm>
          <a:prstGeom prst="rect">
            <a:avLst/>
          </a:prstGeom>
        </p:spPr>
      </p:pic>
      <p:sp>
        <p:nvSpPr>
          <p:cNvPr id="8" name="TextBox 7">
            <a:extLst>
              <a:ext uri="{FF2B5EF4-FFF2-40B4-BE49-F238E27FC236}">
                <a16:creationId xmlns:a16="http://schemas.microsoft.com/office/drawing/2014/main" id="{58F581E7-3ED6-B84A-EA0B-B1834AC55765}"/>
              </a:ext>
            </a:extLst>
          </p:cNvPr>
          <p:cNvSpPr txBox="1"/>
          <p:nvPr/>
        </p:nvSpPr>
        <p:spPr>
          <a:xfrm>
            <a:off x="92597" y="219919"/>
            <a:ext cx="2990740" cy="400110"/>
          </a:xfrm>
          <a:prstGeom prst="rect">
            <a:avLst/>
          </a:prstGeom>
          <a:noFill/>
        </p:spPr>
        <p:txBody>
          <a:bodyPr wrap="square" rtlCol="0">
            <a:spAutoFit/>
          </a:bodyPr>
          <a:lstStyle/>
          <a:p>
            <a:r>
              <a:rPr lang="en-US" sz="2000" b="1" dirty="0">
                <a:solidFill>
                  <a:srgbClr val="0070C0"/>
                </a:solidFill>
              </a:rPr>
              <a:t>Section 5.3.2:</a:t>
            </a:r>
            <a:r>
              <a:rPr lang="en-US" sz="2000" dirty="0">
                <a:solidFill>
                  <a:srgbClr val="0070C0"/>
                </a:solidFill>
              </a:rPr>
              <a:t>LOGIN</a:t>
            </a:r>
            <a:endParaRPr lang="en-US" sz="2400" dirty="0">
              <a:solidFill>
                <a:srgbClr val="0070C0"/>
              </a:solidFill>
            </a:endParaRPr>
          </a:p>
        </p:txBody>
      </p:sp>
    </p:spTree>
    <p:extLst>
      <p:ext uri="{BB962C8B-B14F-4D97-AF65-F5344CB8AC3E}">
        <p14:creationId xmlns:p14="http://schemas.microsoft.com/office/powerpoint/2010/main" val="940882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21C356-6B29-53CE-2D0A-42E3D18B7A04}"/>
              </a:ext>
            </a:extLst>
          </p:cNvPr>
          <p:cNvSpPr>
            <a:spLocks noGrp="1"/>
          </p:cNvSpPr>
          <p:nvPr>
            <p:ph type="dt" sz="half" idx="10"/>
          </p:nvPr>
        </p:nvSpPr>
        <p:spPr/>
        <p:txBody>
          <a:bodyPr/>
          <a:lstStyle/>
          <a:p>
            <a:r>
              <a:rPr lang="en-US" sz="900" b="1" dirty="0">
                <a:solidFill>
                  <a:srgbClr val="0070C0"/>
                </a:solidFill>
              </a:rPr>
              <a:t>Graduation Project 2024</a:t>
            </a:r>
          </a:p>
        </p:txBody>
      </p:sp>
      <p:sp>
        <p:nvSpPr>
          <p:cNvPr id="3" name="Footer Placeholder 2">
            <a:extLst>
              <a:ext uri="{FF2B5EF4-FFF2-40B4-BE49-F238E27FC236}">
                <a16:creationId xmlns:a16="http://schemas.microsoft.com/office/drawing/2014/main" id="{45ED765E-734E-CE0F-DF8D-D9DDD799B328}"/>
              </a:ext>
            </a:extLst>
          </p:cNvPr>
          <p:cNvSpPr>
            <a:spLocks noGrp="1"/>
          </p:cNvSpPr>
          <p:nvPr>
            <p:ph type="ftr" sz="quarter" idx="11"/>
          </p:nvPr>
        </p:nvSpPr>
        <p:spPr>
          <a:xfrm>
            <a:off x="10347766" y="6424761"/>
            <a:ext cx="1056185"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39F2ACBF-9CAE-0D77-A38E-ED93A882219D}"/>
              </a:ext>
            </a:extLst>
          </p:cNvPr>
          <p:cNvSpPr>
            <a:spLocks noGrp="1"/>
          </p:cNvSpPr>
          <p:nvPr>
            <p:ph type="sldNum" sz="quarter" idx="12"/>
          </p:nvPr>
        </p:nvSpPr>
        <p:spPr/>
        <p:txBody>
          <a:bodyPr/>
          <a:lstStyle/>
          <a:p>
            <a:fld id="{6E91CC32-6A6B-4E2E-BBA1-6864F305DA26}" type="slidenum">
              <a:rPr lang="en-US" b="1" smtClean="0">
                <a:solidFill>
                  <a:srgbClr val="0070C0"/>
                </a:solidFill>
              </a:rPr>
              <a:t>33</a:t>
            </a:fld>
            <a:endParaRPr lang="en-US" b="1" dirty="0">
              <a:solidFill>
                <a:srgbClr val="0070C0"/>
              </a:solidFill>
            </a:endParaRPr>
          </a:p>
        </p:txBody>
      </p:sp>
      <p:pic>
        <p:nvPicPr>
          <p:cNvPr id="6" name="Graphic 5">
            <a:extLst>
              <a:ext uri="{FF2B5EF4-FFF2-40B4-BE49-F238E27FC236}">
                <a16:creationId xmlns:a16="http://schemas.microsoft.com/office/drawing/2014/main" id="{4F474AA8-D96A-B62C-4661-B8BB8B7C101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62300" y="461962"/>
            <a:ext cx="6915150" cy="5934075"/>
          </a:xfrm>
          <a:prstGeom prst="rect">
            <a:avLst/>
          </a:prstGeom>
        </p:spPr>
      </p:pic>
      <p:sp>
        <p:nvSpPr>
          <p:cNvPr id="7" name="TextBox 6">
            <a:extLst>
              <a:ext uri="{FF2B5EF4-FFF2-40B4-BE49-F238E27FC236}">
                <a16:creationId xmlns:a16="http://schemas.microsoft.com/office/drawing/2014/main" id="{01BEA750-9D06-A5C7-F58B-1C412EB2E2AF}"/>
              </a:ext>
            </a:extLst>
          </p:cNvPr>
          <p:cNvSpPr txBox="1"/>
          <p:nvPr/>
        </p:nvSpPr>
        <p:spPr>
          <a:xfrm>
            <a:off x="97671" y="546783"/>
            <a:ext cx="3590081" cy="400110"/>
          </a:xfrm>
          <a:prstGeom prst="rect">
            <a:avLst/>
          </a:prstGeom>
          <a:noFill/>
        </p:spPr>
        <p:txBody>
          <a:bodyPr wrap="square" rtlCol="0">
            <a:spAutoFit/>
          </a:bodyPr>
          <a:lstStyle/>
          <a:p>
            <a:r>
              <a:rPr lang="en-US" sz="2000" b="1" dirty="0">
                <a:solidFill>
                  <a:srgbClr val="0070C0"/>
                </a:solidFill>
              </a:rPr>
              <a:t>-Section 5.3.3: </a:t>
            </a:r>
            <a:r>
              <a:rPr lang="en-US" sz="2000" dirty="0">
                <a:solidFill>
                  <a:srgbClr val="0070C0"/>
                </a:solidFill>
              </a:rPr>
              <a:t>Job Search</a:t>
            </a:r>
          </a:p>
        </p:txBody>
      </p:sp>
    </p:spTree>
    <p:extLst>
      <p:ext uri="{BB962C8B-B14F-4D97-AF65-F5344CB8AC3E}">
        <p14:creationId xmlns:p14="http://schemas.microsoft.com/office/powerpoint/2010/main" val="2184661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E732B-B1A2-2FE7-5F17-10467FF8AE10}"/>
              </a:ext>
            </a:extLst>
          </p:cNvPr>
          <p:cNvSpPr>
            <a:spLocks noGrp="1"/>
          </p:cNvSpPr>
          <p:nvPr>
            <p:ph type="dt" sz="half" idx="10"/>
          </p:nvPr>
        </p:nvSpPr>
        <p:spPr/>
        <p:txBody>
          <a:bodyPr/>
          <a:lstStyle/>
          <a:p>
            <a:r>
              <a:rPr lang="en-US" sz="900" b="1" dirty="0">
                <a:solidFill>
                  <a:srgbClr val="0070C0"/>
                </a:solidFill>
              </a:rPr>
              <a:t>Graduation project 2024</a:t>
            </a:r>
          </a:p>
        </p:txBody>
      </p:sp>
      <p:sp>
        <p:nvSpPr>
          <p:cNvPr id="3" name="Footer Placeholder 2">
            <a:extLst>
              <a:ext uri="{FF2B5EF4-FFF2-40B4-BE49-F238E27FC236}">
                <a16:creationId xmlns:a16="http://schemas.microsoft.com/office/drawing/2014/main" id="{A55E275F-90B2-FE08-8CD3-156941DF710B}"/>
              </a:ext>
            </a:extLst>
          </p:cNvPr>
          <p:cNvSpPr>
            <a:spLocks noGrp="1"/>
          </p:cNvSpPr>
          <p:nvPr>
            <p:ph type="ftr" sz="quarter" idx="11"/>
          </p:nvPr>
        </p:nvSpPr>
        <p:spPr>
          <a:xfrm>
            <a:off x="10336696" y="6424761"/>
            <a:ext cx="1067256"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307303B1-CFBC-7066-C11F-D244F966BF7C}"/>
              </a:ext>
            </a:extLst>
          </p:cNvPr>
          <p:cNvSpPr>
            <a:spLocks noGrp="1"/>
          </p:cNvSpPr>
          <p:nvPr>
            <p:ph type="sldNum" sz="quarter" idx="12"/>
          </p:nvPr>
        </p:nvSpPr>
        <p:spPr/>
        <p:txBody>
          <a:bodyPr/>
          <a:lstStyle/>
          <a:p>
            <a:fld id="{6E91CC32-6A6B-4E2E-BBA1-6864F305DA26}" type="slidenum">
              <a:rPr lang="en-US" b="1" smtClean="0">
                <a:solidFill>
                  <a:srgbClr val="0070C0"/>
                </a:solidFill>
              </a:rPr>
              <a:t>34</a:t>
            </a:fld>
            <a:endParaRPr lang="en-US" b="1" dirty="0">
              <a:solidFill>
                <a:srgbClr val="0070C0"/>
              </a:solidFill>
            </a:endParaRPr>
          </a:p>
        </p:txBody>
      </p:sp>
      <p:pic>
        <p:nvPicPr>
          <p:cNvPr id="8" name="Graphic 7">
            <a:extLst>
              <a:ext uri="{FF2B5EF4-FFF2-40B4-BE49-F238E27FC236}">
                <a16:creationId xmlns:a16="http://schemas.microsoft.com/office/drawing/2014/main" id="{7A835C7E-1168-D800-3D0F-F54DFA8B9C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86287" y="645598"/>
            <a:ext cx="6105525" cy="5566802"/>
          </a:xfrm>
          <a:prstGeom prst="rect">
            <a:avLst/>
          </a:prstGeom>
        </p:spPr>
      </p:pic>
      <p:sp>
        <p:nvSpPr>
          <p:cNvPr id="9" name="TextBox 8">
            <a:extLst>
              <a:ext uri="{FF2B5EF4-FFF2-40B4-BE49-F238E27FC236}">
                <a16:creationId xmlns:a16="http://schemas.microsoft.com/office/drawing/2014/main" id="{B1D0B844-71BA-4AC8-A9EB-3A82D3F414AF}"/>
              </a:ext>
            </a:extLst>
          </p:cNvPr>
          <p:cNvSpPr txBox="1"/>
          <p:nvPr/>
        </p:nvSpPr>
        <p:spPr>
          <a:xfrm>
            <a:off x="123825" y="717630"/>
            <a:ext cx="3619499" cy="400110"/>
          </a:xfrm>
          <a:prstGeom prst="rect">
            <a:avLst/>
          </a:prstGeom>
          <a:noFill/>
        </p:spPr>
        <p:txBody>
          <a:bodyPr wrap="square" rtlCol="0">
            <a:spAutoFit/>
          </a:bodyPr>
          <a:lstStyle/>
          <a:p>
            <a:r>
              <a:rPr lang="en-US" sz="2000" b="1" dirty="0">
                <a:solidFill>
                  <a:srgbClr val="0070C0"/>
                </a:solidFill>
              </a:rPr>
              <a:t>-Section 5.3.4: </a:t>
            </a:r>
            <a:r>
              <a:rPr lang="en-US" sz="2000" dirty="0">
                <a:solidFill>
                  <a:srgbClr val="0070C0"/>
                </a:solidFill>
              </a:rPr>
              <a:t>Make a post</a:t>
            </a:r>
          </a:p>
        </p:txBody>
      </p:sp>
    </p:spTree>
    <p:extLst>
      <p:ext uri="{BB962C8B-B14F-4D97-AF65-F5344CB8AC3E}">
        <p14:creationId xmlns:p14="http://schemas.microsoft.com/office/powerpoint/2010/main" val="806694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DF4BEF-D022-4782-72B0-EE60ECC77D5B}"/>
              </a:ext>
            </a:extLst>
          </p:cNvPr>
          <p:cNvSpPr>
            <a:spLocks noGrp="1"/>
          </p:cNvSpPr>
          <p:nvPr>
            <p:ph type="dt" sz="half" idx="10"/>
          </p:nvPr>
        </p:nvSpPr>
        <p:spPr>
          <a:xfrm>
            <a:off x="340137" y="63202"/>
            <a:ext cx="1631538" cy="318221"/>
          </a:xfrm>
        </p:spPr>
        <p:txBody>
          <a:bodyPr/>
          <a:lstStyle/>
          <a:p>
            <a:r>
              <a:rPr lang="en-US" sz="900" b="1" dirty="0">
                <a:solidFill>
                  <a:srgbClr val="0070C0"/>
                </a:solidFill>
              </a:rPr>
              <a:t>Graduation Project 2024</a:t>
            </a:r>
          </a:p>
        </p:txBody>
      </p:sp>
      <p:sp>
        <p:nvSpPr>
          <p:cNvPr id="3" name="Footer Placeholder 2">
            <a:extLst>
              <a:ext uri="{FF2B5EF4-FFF2-40B4-BE49-F238E27FC236}">
                <a16:creationId xmlns:a16="http://schemas.microsoft.com/office/drawing/2014/main" id="{4EA350F6-FAE4-4531-E02E-BFB6BB3D5EEC}"/>
              </a:ext>
            </a:extLst>
          </p:cNvPr>
          <p:cNvSpPr>
            <a:spLocks noGrp="1"/>
          </p:cNvSpPr>
          <p:nvPr>
            <p:ph type="ftr" sz="quarter" idx="11"/>
          </p:nvPr>
        </p:nvSpPr>
        <p:spPr>
          <a:xfrm>
            <a:off x="10458450" y="6424761"/>
            <a:ext cx="94550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17C8700A-A56E-8DEC-1621-4E6E4BC946B5}"/>
              </a:ext>
            </a:extLst>
          </p:cNvPr>
          <p:cNvSpPr>
            <a:spLocks noGrp="1"/>
          </p:cNvSpPr>
          <p:nvPr>
            <p:ph type="sldNum" sz="quarter" idx="12"/>
          </p:nvPr>
        </p:nvSpPr>
        <p:spPr/>
        <p:txBody>
          <a:bodyPr/>
          <a:lstStyle/>
          <a:p>
            <a:fld id="{6E91CC32-6A6B-4E2E-BBA1-6864F305DA26}" type="slidenum">
              <a:rPr lang="en-US" b="1" smtClean="0">
                <a:solidFill>
                  <a:srgbClr val="0070C0"/>
                </a:solidFill>
              </a:rPr>
              <a:t>35</a:t>
            </a:fld>
            <a:endParaRPr lang="en-US" b="1" dirty="0">
              <a:solidFill>
                <a:srgbClr val="0070C0"/>
              </a:solidFill>
            </a:endParaRPr>
          </a:p>
        </p:txBody>
      </p:sp>
      <p:pic>
        <p:nvPicPr>
          <p:cNvPr id="6" name="Graphic 5">
            <a:extLst>
              <a:ext uri="{FF2B5EF4-FFF2-40B4-BE49-F238E27FC236}">
                <a16:creationId xmlns:a16="http://schemas.microsoft.com/office/drawing/2014/main" id="{DF051502-DF8F-E54D-BA07-41F847839E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5312" y="168399"/>
            <a:ext cx="6772275" cy="6696075"/>
          </a:xfrm>
          <a:prstGeom prst="rect">
            <a:avLst/>
          </a:prstGeom>
        </p:spPr>
      </p:pic>
      <p:sp>
        <p:nvSpPr>
          <p:cNvPr id="7" name="TextBox 6">
            <a:extLst>
              <a:ext uri="{FF2B5EF4-FFF2-40B4-BE49-F238E27FC236}">
                <a16:creationId xmlns:a16="http://schemas.microsoft.com/office/drawing/2014/main" id="{B9AA74B7-39B1-416A-4E18-8CEE5CAB098B}"/>
              </a:ext>
            </a:extLst>
          </p:cNvPr>
          <p:cNvSpPr txBox="1"/>
          <p:nvPr/>
        </p:nvSpPr>
        <p:spPr>
          <a:xfrm>
            <a:off x="161925" y="581025"/>
            <a:ext cx="4343400" cy="369332"/>
          </a:xfrm>
          <a:prstGeom prst="rect">
            <a:avLst/>
          </a:prstGeom>
          <a:noFill/>
        </p:spPr>
        <p:txBody>
          <a:bodyPr wrap="square" rtlCol="0">
            <a:spAutoFit/>
          </a:bodyPr>
          <a:lstStyle/>
          <a:p>
            <a:r>
              <a:rPr lang="en-US" b="1" dirty="0">
                <a:solidFill>
                  <a:srgbClr val="0070C0"/>
                </a:solidFill>
              </a:rPr>
              <a:t>-Section 5.3.5:</a:t>
            </a:r>
            <a:r>
              <a:rPr lang="en-US" dirty="0">
                <a:solidFill>
                  <a:srgbClr val="0070C0"/>
                </a:solidFill>
              </a:rPr>
              <a:t>Application submission</a:t>
            </a:r>
          </a:p>
        </p:txBody>
      </p:sp>
    </p:spTree>
    <p:extLst>
      <p:ext uri="{BB962C8B-B14F-4D97-AF65-F5344CB8AC3E}">
        <p14:creationId xmlns:p14="http://schemas.microsoft.com/office/powerpoint/2010/main" val="2323549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EB0FA6-3EF4-15FA-B673-BB6769B9832B}"/>
              </a:ext>
            </a:extLst>
          </p:cNvPr>
          <p:cNvSpPr>
            <a:spLocks noGrp="1"/>
          </p:cNvSpPr>
          <p:nvPr>
            <p:ph type="dt" sz="half" idx="10"/>
          </p:nvPr>
        </p:nvSpPr>
        <p:spPr>
          <a:xfrm>
            <a:off x="340137" y="63202"/>
            <a:ext cx="1374363" cy="318221"/>
          </a:xfrm>
        </p:spPr>
        <p:txBody>
          <a:bodyPr/>
          <a:lstStyle/>
          <a:p>
            <a:r>
              <a:rPr lang="en-US" dirty="0">
                <a:solidFill>
                  <a:srgbClr val="0070C0"/>
                </a:solidFill>
              </a:rPr>
              <a:t>Graduation Project 2024</a:t>
            </a:r>
          </a:p>
        </p:txBody>
      </p:sp>
      <p:sp>
        <p:nvSpPr>
          <p:cNvPr id="3" name="Footer Placeholder 2">
            <a:extLst>
              <a:ext uri="{FF2B5EF4-FFF2-40B4-BE49-F238E27FC236}">
                <a16:creationId xmlns:a16="http://schemas.microsoft.com/office/drawing/2014/main" id="{C13BE7EB-1FCF-B1F8-5073-BCD56980D6D4}"/>
              </a:ext>
            </a:extLst>
          </p:cNvPr>
          <p:cNvSpPr>
            <a:spLocks noGrp="1"/>
          </p:cNvSpPr>
          <p:nvPr>
            <p:ph type="ftr" sz="quarter" idx="11"/>
          </p:nvPr>
        </p:nvSpPr>
        <p:spPr>
          <a:xfrm>
            <a:off x="10677524" y="6424761"/>
            <a:ext cx="726427" cy="365125"/>
          </a:xfrm>
        </p:spPr>
        <p:txBody>
          <a:bodyPr/>
          <a:lstStyle/>
          <a:p>
            <a:r>
              <a:rPr lang="en-US" dirty="0">
                <a:solidFill>
                  <a:srgbClr val="0070C0"/>
                </a:solidFill>
              </a:rPr>
              <a:t>Job shop</a:t>
            </a:r>
          </a:p>
        </p:txBody>
      </p:sp>
      <p:sp>
        <p:nvSpPr>
          <p:cNvPr id="4" name="Slide Number Placeholder 3">
            <a:extLst>
              <a:ext uri="{FF2B5EF4-FFF2-40B4-BE49-F238E27FC236}">
                <a16:creationId xmlns:a16="http://schemas.microsoft.com/office/drawing/2014/main" id="{BF0CE442-9F22-CEDD-010C-4B9130D0EA51}"/>
              </a:ext>
            </a:extLst>
          </p:cNvPr>
          <p:cNvSpPr>
            <a:spLocks noGrp="1"/>
          </p:cNvSpPr>
          <p:nvPr>
            <p:ph type="sldNum" sz="quarter" idx="12"/>
          </p:nvPr>
        </p:nvSpPr>
        <p:spPr/>
        <p:txBody>
          <a:bodyPr/>
          <a:lstStyle/>
          <a:p>
            <a:fld id="{6E91CC32-6A6B-4E2E-BBA1-6864F305DA26}" type="slidenum">
              <a:rPr lang="en-US" smtClean="0">
                <a:solidFill>
                  <a:srgbClr val="0070C0"/>
                </a:solidFill>
              </a:rPr>
              <a:t>36</a:t>
            </a:fld>
            <a:endParaRPr lang="en-US" dirty="0">
              <a:solidFill>
                <a:srgbClr val="0070C0"/>
              </a:solidFill>
            </a:endParaRPr>
          </a:p>
        </p:txBody>
      </p:sp>
      <p:pic>
        <p:nvPicPr>
          <p:cNvPr id="6" name="Graphic 5">
            <a:extLst>
              <a:ext uri="{FF2B5EF4-FFF2-40B4-BE49-F238E27FC236}">
                <a16:creationId xmlns:a16="http://schemas.microsoft.com/office/drawing/2014/main" id="{35F68C3E-6BBD-7BCB-499A-6567380BB0C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0550" y="82698"/>
            <a:ext cx="7343775" cy="6524625"/>
          </a:xfrm>
          <a:prstGeom prst="rect">
            <a:avLst/>
          </a:prstGeom>
        </p:spPr>
      </p:pic>
      <p:sp>
        <p:nvSpPr>
          <p:cNvPr id="7" name="TextBox 6">
            <a:extLst>
              <a:ext uri="{FF2B5EF4-FFF2-40B4-BE49-F238E27FC236}">
                <a16:creationId xmlns:a16="http://schemas.microsoft.com/office/drawing/2014/main" id="{63FAF571-EFF4-6B35-F9C0-63F7E514BB7B}"/>
              </a:ext>
            </a:extLst>
          </p:cNvPr>
          <p:cNvSpPr txBox="1"/>
          <p:nvPr/>
        </p:nvSpPr>
        <p:spPr>
          <a:xfrm>
            <a:off x="66673" y="619125"/>
            <a:ext cx="5276851" cy="369332"/>
          </a:xfrm>
          <a:prstGeom prst="rect">
            <a:avLst/>
          </a:prstGeom>
          <a:noFill/>
        </p:spPr>
        <p:txBody>
          <a:bodyPr wrap="square" rtlCol="0">
            <a:spAutoFit/>
          </a:bodyPr>
          <a:lstStyle/>
          <a:p>
            <a:r>
              <a:rPr lang="en-US" b="1" dirty="0">
                <a:solidFill>
                  <a:srgbClr val="0070C0"/>
                </a:solidFill>
              </a:rPr>
              <a:t>-Section 5.3.6 :</a:t>
            </a:r>
            <a:r>
              <a:rPr lang="en-US" dirty="0">
                <a:solidFill>
                  <a:srgbClr val="0070C0"/>
                </a:solidFill>
              </a:rPr>
              <a:t>Application Management</a:t>
            </a:r>
          </a:p>
        </p:txBody>
      </p:sp>
    </p:spTree>
    <p:extLst>
      <p:ext uri="{BB962C8B-B14F-4D97-AF65-F5344CB8AC3E}">
        <p14:creationId xmlns:p14="http://schemas.microsoft.com/office/powerpoint/2010/main" val="2334025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EBDCA3-BC78-F6F4-A052-9928A4086A6C}"/>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FF7D1319-5192-C14B-7499-B35E6FB0C8B3}"/>
              </a:ext>
            </a:extLst>
          </p:cNvPr>
          <p:cNvSpPr>
            <a:spLocks noGrp="1"/>
          </p:cNvSpPr>
          <p:nvPr>
            <p:ph type="ftr" sz="quarter" idx="11"/>
          </p:nvPr>
        </p:nvSpPr>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6B58DF86-5B3C-7DFC-AAD0-D35B8850FF15}"/>
              </a:ext>
            </a:extLst>
          </p:cNvPr>
          <p:cNvSpPr>
            <a:spLocks noGrp="1"/>
          </p:cNvSpPr>
          <p:nvPr>
            <p:ph type="sldNum" sz="quarter" idx="12"/>
          </p:nvPr>
        </p:nvSpPr>
        <p:spPr/>
        <p:txBody>
          <a:bodyPr/>
          <a:lstStyle/>
          <a:p>
            <a:fld id="{6E91CC32-6A6B-4E2E-BBA1-6864F305DA26}" type="slidenum">
              <a:rPr lang="en-US" b="1" smtClean="0">
                <a:solidFill>
                  <a:srgbClr val="0070C0"/>
                </a:solidFill>
              </a:rPr>
              <a:t>37</a:t>
            </a:fld>
            <a:endParaRPr lang="en-US" b="1">
              <a:solidFill>
                <a:srgbClr val="0070C0"/>
              </a:solidFill>
            </a:endParaRPr>
          </a:p>
        </p:txBody>
      </p:sp>
      <p:pic>
        <p:nvPicPr>
          <p:cNvPr id="6" name="Graphic 5">
            <a:extLst>
              <a:ext uri="{FF2B5EF4-FFF2-40B4-BE49-F238E27FC236}">
                <a16:creationId xmlns:a16="http://schemas.microsoft.com/office/drawing/2014/main" id="{59AC4D1B-0B44-399C-3B9F-B3AB840E6F1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87980" y="31568"/>
            <a:ext cx="8265795" cy="6826431"/>
          </a:xfrm>
          <a:prstGeom prst="rect">
            <a:avLst/>
          </a:prstGeom>
        </p:spPr>
      </p:pic>
      <p:sp>
        <p:nvSpPr>
          <p:cNvPr id="7" name="TextBox 6">
            <a:extLst>
              <a:ext uri="{FF2B5EF4-FFF2-40B4-BE49-F238E27FC236}">
                <a16:creationId xmlns:a16="http://schemas.microsoft.com/office/drawing/2014/main" id="{36811378-D1A5-0062-369E-B813FC3D525E}"/>
              </a:ext>
            </a:extLst>
          </p:cNvPr>
          <p:cNvSpPr txBox="1"/>
          <p:nvPr/>
        </p:nvSpPr>
        <p:spPr>
          <a:xfrm>
            <a:off x="0" y="657225"/>
            <a:ext cx="3790950" cy="369332"/>
          </a:xfrm>
          <a:prstGeom prst="rect">
            <a:avLst/>
          </a:prstGeom>
          <a:noFill/>
        </p:spPr>
        <p:txBody>
          <a:bodyPr wrap="square" rtlCol="0">
            <a:spAutoFit/>
          </a:bodyPr>
          <a:lstStyle/>
          <a:p>
            <a:r>
              <a:rPr lang="en-US" b="1" dirty="0">
                <a:solidFill>
                  <a:srgbClr val="0070C0"/>
                </a:solidFill>
              </a:rPr>
              <a:t>-Section 5.3.7:</a:t>
            </a:r>
            <a:r>
              <a:rPr lang="en-US" dirty="0">
                <a:solidFill>
                  <a:srgbClr val="0070C0"/>
                </a:solidFill>
              </a:rPr>
              <a:t>Create Employer.</a:t>
            </a:r>
          </a:p>
        </p:txBody>
      </p:sp>
    </p:spTree>
    <p:extLst>
      <p:ext uri="{BB962C8B-B14F-4D97-AF65-F5344CB8AC3E}">
        <p14:creationId xmlns:p14="http://schemas.microsoft.com/office/powerpoint/2010/main" val="2029756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DF4BEF-D022-4782-72B0-EE60ECC77D5B}"/>
              </a:ext>
            </a:extLst>
          </p:cNvPr>
          <p:cNvSpPr>
            <a:spLocks noGrp="1"/>
          </p:cNvSpPr>
          <p:nvPr>
            <p:ph type="dt" sz="half" idx="10"/>
          </p:nvPr>
        </p:nvSpPr>
        <p:spPr>
          <a:xfrm>
            <a:off x="340137" y="63202"/>
            <a:ext cx="1631538" cy="318221"/>
          </a:xfrm>
        </p:spPr>
        <p:txBody>
          <a:bodyPr/>
          <a:lstStyle/>
          <a:p>
            <a:r>
              <a:rPr lang="en-US" sz="900" b="1" dirty="0">
                <a:solidFill>
                  <a:srgbClr val="0070C0"/>
                </a:solidFill>
              </a:rPr>
              <a:t>Graduation Project 2024</a:t>
            </a:r>
          </a:p>
        </p:txBody>
      </p:sp>
      <p:sp>
        <p:nvSpPr>
          <p:cNvPr id="3" name="Footer Placeholder 2">
            <a:extLst>
              <a:ext uri="{FF2B5EF4-FFF2-40B4-BE49-F238E27FC236}">
                <a16:creationId xmlns:a16="http://schemas.microsoft.com/office/drawing/2014/main" id="{4EA350F6-FAE4-4531-E02E-BFB6BB3D5EEC}"/>
              </a:ext>
            </a:extLst>
          </p:cNvPr>
          <p:cNvSpPr>
            <a:spLocks noGrp="1"/>
          </p:cNvSpPr>
          <p:nvPr>
            <p:ph type="ftr" sz="quarter" idx="11"/>
          </p:nvPr>
        </p:nvSpPr>
        <p:spPr>
          <a:xfrm>
            <a:off x="10458450" y="6424761"/>
            <a:ext cx="94550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17C8700A-A56E-8DEC-1621-4E6E4BC946B5}"/>
              </a:ext>
            </a:extLst>
          </p:cNvPr>
          <p:cNvSpPr>
            <a:spLocks noGrp="1"/>
          </p:cNvSpPr>
          <p:nvPr>
            <p:ph type="sldNum" sz="quarter" idx="12"/>
          </p:nvPr>
        </p:nvSpPr>
        <p:spPr/>
        <p:txBody>
          <a:bodyPr/>
          <a:lstStyle/>
          <a:p>
            <a:fld id="{6E91CC32-6A6B-4E2E-BBA1-6864F305DA26}" type="slidenum">
              <a:rPr lang="en-US" b="1" smtClean="0">
                <a:solidFill>
                  <a:srgbClr val="0070C0"/>
                </a:solidFill>
              </a:rPr>
              <a:t>38</a:t>
            </a:fld>
            <a:endParaRPr lang="en-US" b="1" dirty="0">
              <a:solidFill>
                <a:srgbClr val="0070C0"/>
              </a:solidFill>
            </a:endParaRPr>
          </a:p>
        </p:txBody>
      </p:sp>
      <p:pic>
        <p:nvPicPr>
          <p:cNvPr id="6" name="Graphic 5">
            <a:extLst>
              <a:ext uri="{FF2B5EF4-FFF2-40B4-BE49-F238E27FC236}">
                <a16:creationId xmlns:a16="http://schemas.microsoft.com/office/drawing/2014/main" id="{DF051502-DF8F-E54D-BA07-41F847839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78704" y="819150"/>
            <a:ext cx="7637021" cy="5457825"/>
          </a:xfrm>
          <a:prstGeom prst="rect">
            <a:avLst/>
          </a:prstGeom>
        </p:spPr>
      </p:pic>
      <p:sp>
        <p:nvSpPr>
          <p:cNvPr id="7" name="TextBox 6">
            <a:extLst>
              <a:ext uri="{FF2B5EF4-FFF2-40B4-BE49-F238E27FC236}">
                <a16:creationId xmlns:a16="http://schemas.microsoft.com/office/drawing/2014/main" id="{B9AA74B7-39B1-416A-4E18-8CEE5CAB098B}"/>
              </a:ext>
            </a:extLst>
          </p:cNvPr>
          <p:cNvSpPr txBox="1"/>
          <p:nvPr/>
        </p:nvSpPr>
        <p:spPr>
          <a:xfrm>
            <a:off x="1" y="581025"/>
            <a:ext cx="4055164" cy="369332"/>
          </a:xfrm>
          <a:prstGeom prst="rect">
            <a:avLst/>
          </a:prstGeom>
          <a:noFill/>
        </p:spPr>
        <p:txBody>
          <a:bodyPr wrap="square" rtlCol="0">
            <a:spAutoFit/>
          </a:bodyPr>
          <a:lstStyle/>
          <a:p>
            <a:r>
              <a:rPr lang="en-US" b="1" dirty="0">
                <a:solidFill>
                  <a:srgbClr val="0070C0"/>
                </a:solidFill>
              </a:rPr>
              <a:t>-Section 5.3.8: </a:t>
            </a:r>
            <a:r>
              <a:rPr lang="en-US" dirty="0">
                <a:solidFill>
                  <a:srgbClr val="0070C0"/>
                </a:solidFill>
              </a:rPr>
              <a:t>fields Management</a:t>
            </a:r>
          </a:p>
        </p:txBody>
      </p:sp>
    </p:spTree>
    <p:extLst>
      <p:ext uri="{BB962C8B-B14F-4D97-AF65-F5344CB8AC3E}">
        <p14:creationId xmlns:p14="http://schemas.microsoft.com/office/powerpoint/2010/main" val="137142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6295E-DB16-30FB-3985-699905A757DE}"/>
              </a:ext>
            </a:extLst>
          </p:cNvPr>
          <p:cNvSpPr>
            <a:spLocks noGrp="1"/>
          </p:cNvSpPr>
          <p:nvPr>
            <p:ph type="dt" sz="half" idx="10"/>
          </p:nvPr>
        </p:nvSpPr>
        <p:spPr>
          <a:xfrm>
            <a:off x="340137" y="63202"/>
            <a:ext cx="1364838" cy="318221"/>
          </a:xfrm>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D9FAF468-DFE7-64A2-F9F8-94002A62DF7A}"/>
              </a:ext>
            </a:extLst>
          </p:cNvPr>
          <p:cNvSpPr>
            <a:spLocks noGrp="1"/>
          </p:cNvSpPr>
          <p:nvPr>
            <p:ph type="ftr" sz="quarter" idx="11"/>
          </p:nvPr>
        </p:nvSpPr>
        <p:spPr>
          <a:xfrm>
            <a:off x="9753600" y="6424761"/>
            <a:ext cx="165035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537BE3A2-55F9-DFC5-0BD3-484F451E02C3}"/>
              </a:ext>
            </a:extLst>
          </p:cNvPr>
          <p:cNvSpPr>
            <a:spLocks noGrp="1"/>
          </p:cNvSpPr>
          <p:nvPr>
            <p:ph type="sldNum" sz="quarter" idx="12"/>
          </p:nvPr>
        </p:nvSpPr>
        <p:spPr/>
        <p:txBody>
          <a:bodyPr/>
          <a:lstStyle/>
          <a:p>
            <a:fld id="{6E91CC32-6A6B-4E2E-BBA1-6864F305DA26}" type="slidenum">
              <a:rPr lang="en-US" b="1" smtClean="0">
                <a:solidFill>
                  <a:srgbClr val="0070C0"/>
                </a:solidFill>
              </a:rPr>
              <a:t>39</a:t>
            </a:fld>
            <a:endParaRPr lang="en-US" b="1" dirty="0">
              <a:solidFill>
                <a:srgbClr val="0070C0"/>
              </a:solidFill>
            </a:endParaRPr>
          </a:p>
        </p:txBody>
      </p:sp>
      <p:sp>
        <p:nvSpPr>
          <p:cNvPr id="5" name="TextBox 4">
            <a:extLst>
              <a:ext uri="{FF2B5EF4-FFF2-40B4-BE49-F238E27FC236}">
                <a16:creationId xmlns:a16="http://schemas.microsoft.com/office/drawing/2014/main" id="{F84377EB-E17D-B0FD-3AEA-F6D1C3F0D52B}"/>
              </a:ext>
            </a:extLst>
          </p:cNvPr>
          <p:cNvSpPr txBox="1"/>
          <p:nvPr/>
        </p:nvSpPr>
        <p:spPr>
          <a:xfrm>
            <a:off x="340136" y="685800"/>
            <a:ext cx="3831813" cy="369332"/>
          </a:xfrm>
          <a:prstGeom prst="rect">
            <a:avLst/>
          </a:prstGeom>
          <a:noFill/>
        </p:spPr>
        <p:txBody>
          <a:bodyPr wrap="square" rtlCol="0">
            <a:spAutoFit/>
          </a:bodyPr>
          <a:lstStyle/>
          <a:p>
            <a:r>
              <a:rPr lang="en-US" b="1" dirty="0">
                <a:solidFill>
                  <a:srgbClr val="0070C0"/>
                </a:solidFill>
              </a:rPr>
              <a:t>-Section 5.3.9: </a:t>
            </a:r>
            <a:r>
              <a:rPr lang="en-US" dirty="0">
                <a:solidFill>
                  <a:srgbClr val="0070C0"/>
                </a:solidFill>
              </a:rPr>
              <a:t>Feedback</a:t>
            </a:r>
          </a:p>
        </p:txBody>
      </p:sp>
      <p:pic>
        <p:nvPicPr>
          <p:cNvPr id="7" name="Graphic 6">
            <a:extLst>
              <a:ext uri="{FF2B5EF4-FFF2-40B4-BE49-F238E27FC236}">
                <a16:creationId xmlns:a16="http://schemas.microsoft.com/office/drawing/2014/main" id="{3C22F58C-F857-E077-573D-62875DE1F4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43237" y="1319212"/>
            <a:ext cx="6105525" cy="4219575"/>
          </a:xfrm>
          <a:prstGeom prst="rect">
            <a:avLst/>
          </a:prstGeom>
        </p:spPr>
      </p:pic>
    </p:spTree>
    <p:extLst>
      <p:ext uri="{BB962C8B-B14F-4D97-AF65-F5344CB8AC3E}">
        <p14:creationId xmlns:p14="http://schemas.microsoft.com/office/powerpoint/2010/main" val="583342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39B11-EDA5-559E-82AA-6C784B27F329}"/>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F18537A9-5F59-944D-5BF9-9EEFAE00BAFA}"/>
              </a:ext>
            </a:extLst>
          </p:cNvPr>
          <p:cNvSpPr>
            <a:spLocks noGrp="1"/>
          </p:cNvSpPr>
          <p:nvPr>
            <p:ph type="ftr" sz="quarter" idx="11"/>
          </p:nvPr>
        </p:nvSpPr>
        <p:spPr>
          <a:xfrm>
            <a:off x="10261600" y="6424761"/>
            <a:ext cx="114235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57FBDC7B-48F7-DC7A-4D9B-94B7C90636DE}"/>
              </a:ext>
            </a:extLst>
          </p:cNvPr>
          <p:cNvSpPr>
            <a:spLocks noGrp="1"/>
          </p:cNvSpPr>
          <p:nvPr>
            <p:ph type="sldNum" sz="quarter" idx="12"/>
          </p:nvPr>
        </p:nvSpPr>
        <p:spPr/>
        <p:txBody>
          <a:bodyPr/>
          <a:lstStyle/>
          <a:p>
            <a:fld id="{6E91CC32-6A6B-4E2E-BBA1-6864F305DA26}" type="slidenum">
              <a:rPr lang="en-US" b="1" smtClean="0">
                <a:solidFill>
                  <a:srgbClr val="0070C0"/>
                </a:solidFill>
              </a:rPr>
              <a:t>4</a:t>
            </a:fld>
            <a:endParaRPr lang="en-US" b="1" dirty="0">
              <a:solidFill>
                <a:srgbClr val="0070C0"/>
              </a:solidFill>
            </a:endParaRPr>
          </a:p>
        </p:txBody>
      </p:sp>
      <p:sp>
        <p:nvSpPr>
          <p:cNvPr id="8" name="TextBox 7">
            <a:extLst>
              <a:ext uri="{FF2B5EF4-FFF2-40B4-BE49-F238E27FC236}">
                <a16:creationId xmlns:a16="http://schemas.microsoft.com/office/drawing/2014/main" id="{B964D51A-E2C6-0424-2DAD-64A11F9E2727}"/>
              </a:ext>
            </a:extLst>
          </p:cNvPr>
          <p:cNvSpPr txBox="1"/>
          <p:nvPr/>
        </p:nvSpPr>
        <p:spPr>
          <a:xfrm>
            <a:off x="7951" y="836412"/>
            <a:ext cx="11877963" cy="5078313"/>
          </a:xfrm>
          <a:prstGeom prst="rect">
            <a:avLst/>
          </a:prstGeom>
          <a:noFill/>
        </p:spPr>
        <p:txBody>
          <a:bodyPr wrap="square">
            <a:spAutoFit/>
          </a:bodyPr>
          <a:lstStyle/>
          <a:p>
            <a:pPr marL="742950" lvl="1" indent="-285750">
              <a:buFont typeface="Wingdings" panose="05000000000000000000" pitchFamily="2" charset="2"/>
              <a:buChar char="Ø"/>
            </a:pPr>
            <a:r>
              <a:rPr lang="en-US" b="1" i="0" dirty="0">
                <a:solidFill>
                  <a:schemeClr val="bg1"/>
                </a:solidFill>
                <a:effectLst/>
                <a:latin typeface="Söhne"/>
              </a:rPr>
              <a:t>we aim to develop a system that provides: </a:t>
            </a:r>
          </a:p>
          <a:p>
            <a:pPr marL="742950" lvl="1" indent="-285750">
              <a:buFont typeface="Arial" panose="020B0604020202020204" pitchFamily="34" charset="0"/>
              <a:buChar char="•"/>
            </a:pPr>
            <a:r>
              <a:rPr lang="en-US" b="1" i="0" dirty="0">
                <a:solidFill>
                  <a:schemeClr val="bg1"/>
                </a:solidFill>
                <a:effectLst/>
                <a:latin typeface="Söhne"/>
              </a:rPr>
              <a:t>job seekers:</a:t>
            </a:r>
            <a:r>
              <a:rPr lang="en-US" b="0" i="0" dirty="0">
                <a:solidFill>
                  <a:schemeClr val="bg1"/>
                </a:solidFill>
                <a:effectLst/>
                <a:latin typeface="Söhne"/>
              </a:rPr>
              <a:t> with features : </a:t>
            </a:r>
          </a:p>
          <a:p>
            <a:pPr marL="742950" lvl="1" indent="-285750">
              <a:buFont typeface="Arial" panose="020B0604020202020204" pitchFamily="34" charset="0"/>
              <a:buChar char="•"/>
            </a:pPr>
            <a:endParaRPr lang="en-US"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r>
              <a:rPr lang="en-US" b="1" dirty="0">
                <a:solidFill>
                  <a:schemeClr val="bg1"/>
                </a:solidFill>
                <a:latin typeface="Söhne"/>
              </a:rPr>
              <a:t>Company administrator </a:t>
            </a:r>
            <a:r>
              <a:rPr lang="en-US" b="0" i="0" dirty="0">
                <a:solidFill>
                  <a:schemeClr val="bg1"/>
                </a:solidFill>
                <a:effectLst/>
                <a:latin typeface="Söhne"/>
              </a:rPr>
              <a:t>with features </a:t>
            </a:r>
            <a:r>
              <a:rPr lang="en-US" b="1" dirty="0">
                <a:solidFill>
                  <a:schemeClr val="bg1"/>
                </a:solidFill>
                <a:latin typeface="Söhne"/>
              </a:rPr>
              <a:t>:</a:t>
            </a: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b="1" dirty="0">
              <a:solidFill>
                <a:schemeClr val="bg1"/>
              </a:solidFill>
              <a:latin typeface="Söhne"/>
            </a:endParaRPr>
          </a:p>
          <a:p>
            <a:pPr marL="742950" lvl="1" indent="-285750">
              <a:buFont typeface="Arial" panose="020B0604020202020204" pitchFamily="34" charset="0"/>
              <a:buChar char="•"/>
            </a:pPr>
            <a:endParaRPr lang="en-US" dirty="0">
              <a:solidFill>
                <a:schemeClr val="bg1"/>
              </a:solidFill>
            </a:endParaRPr>
          </a:p>
        </p:txBody>
      </p:sp>
      <p:sp>
        <p:nvSpPr>
          <p:cNvPr id="10" name="TextBox 9">
            <a:extLst>
              <a:ext uri="{FF2B5EF4-FFF2-40B4-BE49-F238E27FC236}">
                <a16:creationId xmlns:a16="http://schemas.microsoft.com/office/drawing/2014/main" id="{32999FA7-7C4D-9EA4-D848-A2A35AEAC370}"/>
              </a:ext>
            </a:extLst>
          </p:cNvPr>
          <p:cNvSpPr txBox="1"/>
          <p:nvPr/>
        </p:nvSpPr>
        <p:spPr>
          <a:xfrm>
            <a:off x="349373" y="467080"/>
            <a:ext cx="6096000" cy="400110"/>
          </a:xfrm>
          <a:prstGeom prst="rect">
            <a:avLst/>
          </a:prstGeom>
          <a:noFill/>
        </p:spPr>
        <p:txBody>
          <a:bodyPr wrap="square">
            <a:spAutoFit/>
          </a:bodyPr>
          <a:lstStyle/>
          <a:p>
            <a:r>
              <a:rPr lang="en-US" sz="2000" b="1" i="0" dirty="0">
                <a:solidFill>
                  <a:srgbClr val="0070C0"/>
                </a:solidFill>
                <a:effectLst/>
                <a:latin typeface="Söhne"/>
              </a:rPr>
              <a:t>-To address </a:t>
            </a:r>
            <a:r>
              <a:rPr lang="en-US" sz="2000" b="1" dirty="0">
                <a:solidFill>
                  <a:srgbClr val="0070C0"/>
                </a:solidFill>
                <a:latin typeface="Söhne"/>
              </a:rPr>
              <a:t>the</a:t>
            </a:r>
            <a:r>
              <a:rPr lang="en-US" sz="2000" b="1" i="0" dirty="0">
                <a:solidFill>
                  <a:srgbClr val="0070C0"/>
                </a:solidFill>
                <a:effectLst/>
                <a:latin typeface="Söhne"/>
              </a:rPr>
              <a:t> pain points:</a:t>
            </a:r>
            <a:endParaRPr lang="en-US" sz="2000" b="1" dirty="0">
              <a:solidFill>
                <a:srgbClr val="0070C0"/>
              </a:solidFill>
            </a:endParaRPr>
          </a:p>
        </p:txBody>
      </p:sp>
      <p:sp>
        <p:nvSpPr>
          <p:cNvPr id="12" name="TextBox 11">
            <a:extLst>
              <a:ext uri="{FF2B5EF4-FFF2-40B4-BE49-F238E27FC236}">
                <a16:creationId xmlns:a16="http://schemas.microsoft.com/office/drawing/2014/main" id="{CE1D3306-A66D-DC2A-7263-AA17AB458C05}"/>
              </a:ext>
            </a:extLst>
          </p:cNvPr>
          <p:cNvSpPr txBox="1"/>
          <p:nvPr/>
        </p:nvSpPr>
        <p:spPr>
          <a:xfrm>
            <a:off x="0" y="1394751"/>
            <a:ext cx="12192001" cy="3139321"/>
          </a:xfrm>
          <a:prstGeom prst="rect">
            <a:avLst/>
          </a:prstGeom>
          <a:noFill/>
        </p:spPr>
        <p:txBody>
          <a:bodyPr wrap="square">
            <a:spAutoFit/>
          </a:bodyPr>
          <a:lstStyle/>
          <a:p>
            <a:pPr marL="1257300" lvl="2" indent="-342900">
              <a:buFont typeface="+mj-lt"/>
              <a:buAutoNum type="arabicParenR"/>
            </a:pPr>
            <a:r>
              <a:rPr lang="en-US" dirty="0">
                <a:solidFill>
                  <a:schemeClr val="bg1"/>
                </a:solidFill>
                <a:latin typeface="Söhne"/>
              </a:rPr>
              <a:t>Has a profile that contains all of his information (Like CV), Job seeker can use these information as  the default input to the recommendation engine or to apply on visible post enter the required info. Manually , this will speed up the input process , the recommendation response will be more relative to the job seeker qualifications.</a:t>
            </a:r>
          </a:p>
          <a:p>
            <a:pPr marL="1257300" lvl="2" indent="-342900">
              <a:buFont typeface="+mj-lt"/>
              <a:buAutoNum type="arabicParenR"/>
            </a:pPr>
            <a:r>
              <a:rPr lang="en-US" dirty="0">
                <a:solidFill>
                  <a:schemeClr val="bg1"/>
                </a:solidFill>
                <a:latin typeface="Söhne"/>
              </a:rPr>
              <a:t>E</a:t>
            </a:r>
            <a:r>
              <a:rPr lang="en-US" b="0" i="0" dirty="0">
                <a:solidFill>
                  <a:schemeClr val="bg1"/>
                </a:solidFill>
                <a:effectLst/>
                <a:latin typeface="Söhne"/>
              </a:rPr>
              <a:t>nter the main page(public) after login and the posts of the companies which </a:t>
            </a:r>
            <a:r>
              <a:rPr lang="en-US" dirty="0">
                <a:solidFill>
                  <a:schemeClr val="bg1"/>
                </a:solidFill>
                <a:latin typeface="Söhne"/>
              </a:rPr>
              <a:t>related to his profile information will be displayed for him (can apply for the appropriate post with his profile information less or more). </a:t>
            </a:r>
          </a:p>
          <a:p>
            <a:pPr marL="1257300" lvl="2" indent="-342900">
              <a:buFont typeface="+mj-lt"/>
              <a:buAutoNum type="arabicParenR"/>
            </a:pPr>
            <a:r>
              <a:rPr lang="en-US" b="0" i="0" dirty="0">
                <a:solidFill>
                  <a:schemeClr val="bg1"/>
                </a:solidFill>
                <a:effectLst/>
                <a:latin typeface="Söhne"/>
              </a:rPr>
              <a:t>Personalized job recommendations to job seekers based on their skills, experience, and preferences.</a:t>
            </a:r>
          </a:p>
          <a:p>
            <a:pPr marL="1257300" lvl="2" indent="-342900">
              <a:buFont typeface="+mj-lt"/>
              <a:buAutoNum type="arabicParenR"/>
            </a:pPr>
            <a:r>
              <a:rPr lang="en-US" b="0" i="0" dirty="0">
                <a:solidFill>
                  <a:schemeClr val="bg1"/>
                </a:solidFill>
                <a:effectLst/>
                <a:latin typeface="Söhne"/>
              </a:rPr>
              <a:t>Job seeker (e.</a:t>
            </a:r>
            <a:r>
              <a:rPr lang="en-US" dirty="0">
                <a:solidFill>
                  <a:schemeClr val="bg1"/>
                </a:solidFill>
                <a:latin typeface="Söhne"/>
              </a:rPr>
              <a:t>g. Student</a:t>
            </a:r>
            <a:r>
              <a:rPr lang="en-US" b="0" i="0" dirty="0">
                <a:solidFill>
                  <a:schemeClr val="bg1"/>
                </a:solidFill>
                <a:effectLst/>
                <a:latin typeface="Söhne"/>
              </a:rPr>
              <a:t>) can search with job title or</a:t>
            </a:r>
            <a:r>
              <a:rPr lang="en-US" dirty="0">
                <a:solidFill>
                  <a:schemeClr val="bg1"/>
                </a:solidFill>
                <a:latin typeface="Söhne"/>
              </a:rPr>
              <a:t> </a:t>
            </a:r>
            <a:r>
              <a:rPr lang="en-US" b="0" i="0" dirty="0">
                <a:solidFill>
                  <a:schemeClr val="bg1"/>
                </a:solidFill>
                <a:effectLst/>
                <a:latin typeface="Söhne"/>
              </a:rPr>
              <a:t>related key words </a:t>
            </a:r>
            <a:r>
              <a:rPr lang="en-US" dirty="0">
                <a:solidFill>
                  <a:schemeClr val="bg1"/>
                </a:solidFill>
                <a:latin typeface="Söhne"/>
              </a:rPr>
              <a:t>he want to know about the qualifications and skills required for this job.</a:t>
            </a:r>
            <a:r>
              <a:rPr lang="en-US" b="0" i="0" dirty="0">
                <a:solidFill>
                  <a:schemeClr val="bg1"/>
                </a:solidFill>
                <a:effectLst/>
                <a:latin typeface="Söhne"/>
              </a:rPr>
              <a:t> </a:t>
            </a:r>
          </a:p>
          <a:p>
            <a:pPr marL="1257300" lvl="2" indent="-342900">
              <a:buFont typeface="+mj-lt"/>
              <a:buAutoNum type="arabicParenR"/>
            </a:pPr>
            <a:r>
              <a:rPr lang="en-US" b="0" i="0" dirty="0">
                <a:solidFill>
                  <a:schemeClr val="bg1"/>
                </a:solidFill>
                <a:effectLst/>
                <a:latin typeface="Söhne"/>
              </a:rPr>
              <a:t>For IT Students : can apply for posts of training and can get road map for specific IT skill</a:t>
            </a:r>
          </a:p>
          <a:p>
            <a:pPr marL="1257300" lvl="2" indent="-342900">
              <a:buFont typeface="+mj-lt"/>
              <a:buAutoNum type="arabicParenR"/>
            </a:pPr>
            <a:r>
              <a:rPr lang="en-US" dirty="0">
                <a:solidFill>
                  <a:schemeClr val="bg1"/>
                </a:solidFill>
                <a:latin typeface="Söhne"/>
              </a:rPr>
              <a:t>Any job seeker can request a recommendation service with only (his qualifications and skills).</a:t>
            </a:r>
            <a:endParaRPr lang="en-US" b="0" i="0" dirty="0">
              <a:solidFill>
                <a:schemeClr val="bg1"/>
              </a:solidFill>
              <a:effectLst/>
              <a:latin typeface="Söhne"/>
            </a:endParaRPr>
          </a:p>
          <a:p>
            <a:pPr marL="1257300" lvl="2" indent="-342900">
              <a:buFont typeface="+mj-lt"/>
              <a:buAutoNum type="arabicParenR"/>
            </a:pPr>
            <a:endParaRPr lang="en-US" b="0" i="0" dirty="0">
              <a:solidFill>
                <a:schemeClr val="bg1"/>
              </a:solidFill>
              <a:effectLst/>
              <a:latin typeface="Söhne"/>
            </a:endParaRPr>
          </a:p>
        </p:txBody>
      </p:sp>
      <p:sp>
        <p:nvSpPr>
          <p:cNvPr id="13" name="TextBox 12">
            <a:extLst>
              <a:ext uri="{FF2B5EF4-FFF2-40B4-BE49-F238E27FC236}">
                <a16:creationId xmlns:a16="http://schemas.microsoft.com/office/drawing/2014/main" id="{D21FD1FC-8189-2E47-48A5-0A4FD3419EC4}"/>
              </a:ext>
            </a:extLst>
          </p:cNvPr>
          <p:cNvSpPr txBox="1"/>
          <p:nvPr/>
        </p:nvSpPr>
        <p:spPr>
          <a:xfrm>
            <a:off x="1" y="4345065"/>
            <a:ext cx="12191999" cy="1754326"/>
          </a:xfrm>
          <a:prstGeom prst="rect">
            <a:avLst/>
          </a:prstGeom>
          <a:noFill/>
        </p:spPr>
        <p:txBody>
          <a:bodyPr wrap="square">
            <a:spAutoFit/>
          </a:bodyPr>
          <a:lstStyle/>
          <a:p>
            <a:pPr lvl="2"/>
            <a:r>
              <a:rPr lang="en-US" dirty="0">
                <a:solidFill>
                  <a:schemeClr val="bg1"/>
                </a:solidFill>
                <a:latin typeface="Söhne"/>
              </a:rPr>
              <a:t>-</a:t>
            </a:r>
            <a:r>
              <a:rPr lang="en-US" sz="1600" b="1" dirty="0">
                <a:solidFill>
                  <a:schemeClr val="bg1"/>
                </a:solidFill>
                <a:latin typeface="Söhne"/>
              </a:rPr>
              <a:t>Any company Administrator (company , University , Courses Academy) can do :</a:t>
            </a:r>
          </a:p>
          <a:p>
            <a:pPr marL="1257300" lvl="2" indent="-342900">
              <a:buFont typeface="+mj-lt"/>
              <a:buAutoNum type="arabicParenR"/>
            </a:pPr>
            <a:r>
              <a:rPr lang="en-US" dirty="0">
                <a:solidFill>
                  <a:schemeClr val="bg1"/>
                </a:solidFill>
                <a:latin typeface="Söhne"/>
              </a:rPr>
              <a:t>Can make a company profile with all company information include definition of its fields each field contains default (required skills and qualifications),</a:t>
            </a:r>
            <a:endParaRPr lang="ar-EG" dirty="0">
              <a:solidFill>
                <a:schemeClr val="bg1"/>
              </a:solidFill>
              <a:latin typeface="Söhne"/>
            </a:endParaRPr>
          </a:p>
          <a:p>
            <a:pPr marL="1257300" lvl="2" indent="-342900">
              <a:buFont typeface="+mj-lt"/>
              <a:buAutoNum type="arabicParenR"/>
            </a:pPr>
            <a:r>
              <a:rPr lang="en-US" dirty="0">
                <a:solidFill>
                  <a:schemeClr val="bg1"/>
                </a:solidFill>
                <a:latin typeface="Söhne"/>
              </a:rPr>
              <a:t>Can create employers and give each employer one or many fields to make posts with these fields info(simplify posting process).</a:t>
            </a:r>
          </a:p>
          <a:p>
            <a:pPr marL="1257300" lvl="2" indent="-342900">
              <a:buFont typeface="+mj-lt"/>
              <a:buAutoNum type="arabicParenR"/>
            </a:pPr>
            <a:r>
              <a:rPr lang="en-US" dirty="0">
                <a:solidFill>
                  <a:schemeClr val="bg1"/>
                </a:solidFill>
                <a:latin typeface="Söhne"/>
              </a:rPr>
              <a:t>Can control all posts that already posted on the company profile page. </a:t>
            </a:r>
          </a:p>
        </p:txBody>
      </p:sp>
      <p:sp>
        <p:nvSpPr>
          <p:cNvPr id="17" name="TextBox 16">
            <a:extLst>
              <a:ext uri="{FF2B5EF4-FFF2-40B4-BE49-F238E27FC236}">
                <a16:creationId xmlns:a16="http://schemas.microsoft.com/office/drawing/2014/main" id="{4DCCD47A-CD7C-A7E0-5CC4-6E5D7C829226}"/>
              </a:ext>
            </a:extLst>
          </p:cNvPr>
          <p:cNvSpPr txBox="1"/>
          <p:nvPr/>
        </p:nvSpPr>
        <p:spPr>
          <a:xfrm>
            <a:off x="349373" y="5914725"/>
            <a:ext cx="6566353" cy="369332"/>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chemeClr val="bg1"/>
                </a:solidFill>
                <a:latin typeface="Söhne"/>
              </a:rPr>
              <a:t>Any company employer </a:t>
            </a:r>
            <a:r>
              <a:rPr lang="en-US" b="0" i="0" dirty="0">
                <a:solidFill>
                  <a:schemeClr val="bg1"/>
                </a:solidFill>
                <a:effectLst/>
                <a:latin typeface="Söhne"/>
              </a:rPr>
              <a:t>with features </a:t>
            </a:r>
            <a:r>
              <a:rPr lang="en-US" sz="1800" b="1" dirty="0">
                <a:solidFill>
                  <a:schemeClr val="bg1"/>
                </a:solidFill>
                <a:latin typeface="Söhne"/>
              </a:rPr>
              <a:t>:  </a:t>
            </a:r>
            <a:endParaRPr lang="en-US" dirty="0"/>
          </a:p>
        </p:txBody>
      </p:sp>
      <p:sp>
        <p:nvSpPr>
          <p:cNvPr id="18" name="TextBox 17">
            <a:extLst>
              <a:ext uri="{FF2B5EF4-FFF2-40B4-BE49-F238E27FC236}">
                <a16:creationId xmlns:a16="http://schemas.microsoft.com/office/drawing/2014/main" id="{4CBFD945-EC43-00CA-9B7A-D8CA19B60212}"/>
              </a:ext>
            </a:extLst>
          </p:cNvPr>
          <p:cNvSpPr txBox="1"/>
          <p:nvPr/>
        </p:nvSpPr>
        <p:spPr>
          <a:xfrm>
            <a:off x="0" y="6185048"/>
            <a:ext cx="10668000" cy="646331"/>
          </a:xfrm>
          <a:prstGeom prst="rect">
            <a:avLst/>
          </a:prstGeom>
          <a:noFill/>
        </p:spPr>
        <p:txBody>
          <a:bodyPr wrap="square">
            <a:spAutoFit/>
          </a:bodyPr>
          <a:lstStyle/>
          <a:p>
            <a:pPr marL="1257300" lvl="2" indent="-342900">
              <a:buFont typeface="+mj-lt"/>
              <a:buAutoNum type="arabicPeriod"/>
            </a:pPr>
            <a:r>
              <a:rPr lang="en-US" dirty="0">
                <a:solidFill>
                  <a:schemeClr val="bg1"/>
                </a:solidFill>
                <a:latin typeface="Söhne"/>
              </a:rPr>
              <a:t>Can make a post with his fields and additional skills. </a:t>
            </a:r>
          </a:p>
          <a:p>
            <a:pPr marL="1257300" lvl="2" indent="-342900">
              <a:buFont typeface="+mj-lt"/>
              <a:buAutoNum type="arabicPeriod"/>
            </a:pPr>
            <a:r>
              <a:rPr lang="en-US" dirty="0">
                <a:solidFill>
                  <a:schemeClr val="bg1"/>
                </a:solidFill>
                <a:latin typeface="Söhne"/>
              </a:rPr>
              <a:t>Can make approval for matched applicants.</a:t>
            </a:r>
          </a:p>
        </p:txBody>
      </p:sp>
    </p:spTree>
    <p:extLst>
      <p:ext uri="{BB962C8B-B14F-4D97-AF65-F5344CB8AC3E}">
        <p14:creationId xmlns:p14="http://schemas.microsoft.com/office/powerpoint/2010/main" val="1039449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E532D3-64C9-2F81-C6F2-E6227D530A9E}"/>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017E3245-A3F8-9876-36F4-E9C7BCC6140F}"/>
              </a:ext>
            </a:extLst>
          </p:cNvPr>
          <p:cNvSpPr>
            <a:spLocks noGrp="1"/>
          </p:cNvSpPr>
          <p:nvPr>
            <p:ph type="ftr" sz="quarter" idx="11"/>
          </p:nvPr>
        </p:nvSpPr>
        <p:spPr>
          <a:xfrm>
            <a:off x="10538690" y="6424761"/>
            <a:ext cx="865261"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04FA1B68-3C59-65FF-325D-07D3B5543DE4}"/>
              </a:ext>
            </a:extLst>
          </p:cNvPr>
          <p:cNvSpPr>
            <a:spLocks noGrp="1"/>
          </p:cNvSpPr>
          <p:nvPr>
            <p:ph type="sldNum" sz="quarter" idx="12"/>
          </p:nvPr>
        </p:nvSpPr>
        <p:spPr/>
        <p:txBody>
          <a:bodyPr/>
          <a:lstStyle/>
          <a:p>
            <a:fld id="{6E91CC32-6A6B-4E2E-BBA1-6864F305DA26}" type="slidenum">
              <a:rPr lang="en-US" b="1" smtClean="0">
                <a:solidFill>
                  <a:srgbClr val="0070C0"/>
                </a:solidFill>
              </a:rPr>
              <a:t>40</a:t>
            </a:fld>
            <a:endParaRPr lang="en-US" b="1">
              <a:solidFill>
                <a:srgbClr val="0070C0"/>
              </a:solidFill>
            </a:endParaRPr>
          </a:p>
        </p:txBody>
      </p:sp>
      <p:pic>
        <p:nvPicPr>
          <p:cNvPr id="6" name="Graphic 5">
            <a:extLst>
              <a:ext uri="{FF2B5EF4-FFF2-40B4-BE49-F238E27FC236}">
                <a16:creationId xmlns:a16="http://schemas.microsoft.com/office/drawing/2014/main" id="{2C1FADD1-7B6F-02CF-D210-B28E8BE581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70707" y="41123"/>
            <a:ext cx="8432638" cy="6833116"/>
          </a:xfrm>
          <a:prstGeom prst="rect">
            <a:avLst/>
          </a:prstGeom>
        </p:spPr>
      </p:pic>
      <p:sp>
        <p:nvSpPr>
          <p:cNvPr id="7" name="TextBox 6">
            <a:extLst>
              <a:ext uri="{FF2B5EF4-FFF2-40B4-BE49-F238E27FC236}">
                <a16:creationId xmlns:a16="http://schemas.microsoft.com/office/drawing/2014/main" id="{9D5FBF59-7C5B-FD2C-CCC5-6FBFE2DAD604}"/>
              </a:ext>
            </a:extLst>
          </p:cNvPr>
          <p:cNvSpPr txBox="1"/>
          <p:nvPr/>
        </p:nvSpPr>
        <p:spPr>
          <a:xfrm>
            <a:off x="0" y="613708"/>
            <a:ext cx="3314700" cy="646331"/>
          </a:xfrm>
          <a:prstGeom prst="rect">
            <a:avLst/>
          </a:prstGeom>
          <a:noFill/>
        </p:spPr>
        <p:txBody>
          <a:bodyPr wrap="square" rtlCol="0">
            <a:spAutoFit/>
          </a:bodyPr>
          <a:lstStyle/>
          <a:p>
            <a:r>
              <a:rPr lang="en-US" b="1" dirty="0">
                <a:solidFill>
                  <a:srgbClr val="0070C0"/>
                </a:solidFill>
              </a:rPr>
              <a:t>-Section 5.3.10: </a:t>
            </a:r>
          </a:p>
          <a:p>
            <a:r>
              <a:rPr lang="en-US" dirty="0">
                <a:solidFill>
                  <a:srgbClr val="0070C0"/>
                </a:solidFill>
              </a:rPr>
              <a:t>Request recommendation.</a:t>
            </a:r>
          </a:p>
        </p:txBody>
      </p:sp>
    </p:spTree>
    <p:extLst>
      <p:ext uri="{BB962C8B-B14F-4D97-AF65-F5344CB8AC3E}">
        <p14:creationId xmlns:p14="http://schemas.microsoft.com/office/powerpoint/2010/main" val="3532395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1F4170-B6EE-5793-67CF-58172BC4B183}"/>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6F34EFAD-1E6C-3F19-9395-4EA9EB9D7247}"/>
              </a:ext>
            </a:extLst>
          </p:cNvPr>
          <p:cNvSpPr>
            <a:spLocks noGrp="1"/>
          </p:cNvSpPr>
          <p:nvPr>
            <p:ph type="ftr" sz="quarter" idx="11"/>
          </p:nvPr>
        </p:nvSpPr>
        <p:spPr>
          <a:xfrm>
            <a:off x="10376452" y="6424761"/>
            <a:ext cx="1027500"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4CC0D304-0F38-273A-E87B-660484D84AF6}"/>
              </a:ext>
            </a:extLst>
          </p:cNvPr>
          <p:cNvSpPr>
            <a:spLocks noGrp="1"/>
          </p:cNvSpPr>
          <p:nvPr>
            <p:ph type="sldNum" sz="quarter" idx="12"/>
          </p:nvPr>
        </p:nvSpPr>
        <p:spPr/>
        <p:txBody>
          <a:bodyPr/>
          <a:lstStyle/>
          <a:p>
            <a:fld id="{6E91CC32-6A6B-4E2E-BBA1-6864F305DA26}" type="slidenum">
              <a:rPr lang="en-US" b="1" smtClean="0">
                <a:solidFill>
                  <a:srgbClr val="0070C0"/>
                </a:solidFill>
              </a:rPr>
              <a:t>41</a:t>
            </a:fld>
            <a:endParaRPr lang="en-US" b="1">
              <a:solidFill>
                <a:srgbClr val="0070C0"/>
              </a:solidFill>
            </a:endParaRPr>
          </a:p>
        </p:txBody>
      </p:sp>
      <p:sp>
        <p:nvSpPr>
          <p:cNvPr id="6" name="TextBox 5">
            <a:extLst>
              <a:ext uri="{FF2B5EF4-FFF2-40B4-BE49-F238E27FC236}">
                <a16:creationId xmlns:a16="http://schemas.microsoft.com/office/drawing/2014/main" id="{A82F9F1A-A054-B469-9B4E-D13AAD871F14}"/>
              </a:ext>
            </a:extLst>
          </p:cNvPr>
          <p:cNvSpPr txBox="1"/>
          <p:nvPr/>
        </p:nvSpPr>
        <p:spPr>
          <a:xfrm>
            <a:off x="340137" y="596384"/>
            <a:ext cx="5622514" cy="3693319"/>
          </a:xfrm>
          <a:prstGeom prst="rect">
            <a:avLst/>
          </a:prstGeom>
          <a:noFill/>
        </p:spPr>
        <p:txBody>
          <a:bodyPr wrap="square">
            <a:spAutoFit/>
          </a:bodyPr>
          <a:lstStyle/>
          <a:p>
            <a:r>
              <a:rPr lang="en-US" b="1" i="0" dirty="0">
                <a:solidFill>
                  <a:srgbClr val="0070C0"/>
                </a:solidFill>
                <a:effectLst/>
                <a:latin typeface="Söhne"/>
              </a:rPr>
              <a:t>-&gt; </a:t>
            </a:r>
            <a:r>
              <a:rPr lang="en-US" b="1" dirty="0">
                <a:solidFill>
                  <a:schemeClr val="bg1"/>
                </a:solidFill>
              </a:rPr>
              <a:t>5.4.1 Implementation Environment :</a:t>
            </a:r>
            <a:endParaRPr lang="en-US" i="0" dirty="0">
              <a:solidFill>
                <a:srgbClr val="0070C0"/>
              </a:solidFill>
              <a:effectLst/>
              <a:latin typeface="Söhne"/>
            </a:endParaRPr>
          </a:p>
          <a:p>
            <a:r>
              <a:rPr lang="en-US" dirty="0">
                <a:solidFill>
                  <a:schemeClr val="bg1"/>
                </a:solidFill>
                <a:latin typeface="Söhne"/>
              </a:rPr>
              <a:t>   -Programming Language used is (</a:t>
            </a:r>
            <a:r>
              <a:rPr lang="en-US" b="1" dirty="0">
                <a:solidFill>
                  <a:schemeClr val="bg1"/>
                </a:solidFill>
                <a:latin typeface="Söhne"/>
              </a:rPr>
              <a:t>JAVA) ,</a:t>
            </a:r>
            <a:r>
              <a:rPr lang="en-US" dirty="0">
                <a:solidFill>
                  <a:schemeClr val="bg1"/>
                </a:solidFill>
                <a:latin typeface="Söhne"/>
              </a:rPr>
              <a:t>it’s advantages:</a:t>
            </a:r>
          </a:p>
          <a:p>
            <a:pPr marL="742950" lvl="1" indent="-285750">
              <a:buFont typeface="Arial" panose="020B0604020202020204" pitchFamily="34" charset="0"/>
              <a:buChar char="•"/>
            </a:pPr>
            <a:r>
              <a:rPr lang="en-US" i="0" dirty="0">
                <a:solidFill>
                  <a:srgbClr val="000000"/>
                </a:solidFill>
                <a:effectLst/>
                <a:latin typeface="Verdana" panose="020B0604030504040204" pitchFamily="34" charset="0"/>
              </a:rPr>
              <a:t>Object Oriented</a:t>
            </a:r>
          </a:p>
          <a:p>
            <a:pPr marL="742950" lvl="1" indent="-285750">
              <a:buFont typeface="Arial" panose="020B0604020202020204" pitchFamily="34" charset="0"/>
              <a:buChar char="•"/>
            </a:pPr>
            <a:r>
              <a:rPr lang="en-US" i="0" dirty="0">
                <a:solidFill>
                  <a:srgbClr val="000000"/>
                </a:solidFill>
                <a:effectLst/>
                <a:latin typeface="Verdana" panose="020B0604030504040204" pitchFamily="34" charset="0"/>
              </a:rPr>
              <a:t>Platform Independent</a:t>
            </a:r>
          </a:p>
          <a:p>
            <a:pPr marL="742950" lvl="1" indent="-285750">
              <a:buFont typeface="Arial" panose="020B0604020202020204" pitchFamily="34" charset="0"/>
              <a:buChar char="•"/>
            </a:pPr>
            <a:r>
              <a:rPr lang="en-US" i="0" dirty="0">
                <a:solidFill>
                  <a:srgbClr val="000000"/>
                </a:solidFill>
                <a:effectLst/>
                <a:latin typeface="Verdana" panose="020B0604030504040204" pitchFamily="34" charset="0"/>
              </a:rPr>
              <a:t>Simple</a:t>
            </a:r>
          </a:p>
          <a:p>
            <a:pPr marL="742950" lvl="1" indent="-285750">
              <a:buFont typeface="Arial" panose="020B0604020202020204" pitchFamily="34" charset="0"/>
              <a:buChar char="•"/>
            </a:pPr>
            <a:r>
              <a:rPr lang="en-US" i="0" dirty="0">
                <a:solidFill>
                  <a:srgbClr val="000000"/>
                </a:solidFill>
                <a:effectLst/>
                <a:latin typeface="Verdana" panose="020B0604030504040204" pitchFamily="34" charset="0"/>
              </a:rPr>
              <a:t>Secure</a:t>
            </a:r>
          </a:p>
          <a:p>
            <a:pPr marL="742950" lvl="1" indent="-285750">
              <a:buFont typeface="Arial" panose="020B0604020202020204" pitchFamily="34" charset="0"/>
              <a:buChar char="•"/>
            </a:pPr>
            <a:r>
              <a:rPr lang="en-US" i="0" dirty="0">
                <a:solidFill>
                  <a:srgbClr val="000000"/>
                </a:solidFill>
                <a:effectLst/>
                <a:latin typeface="Verdana" panose="020B0604030504040204" pitchFamily="34" charset="0"/>
              </a:rPr>
              <a:t>Portable</a:t>
            </a:r>
          </a:p>
          <a:p>
            <a:pPr marL="742950" lvl="1" indent="-285750">
              <a:buFont typeface="Arial" panose="020B0604020202020204" pitchFamily="34" charset="0"/>
              <a:buChar char="•"/>
            </a:pPr>
            <a:r>
              <a:rPr lang="en-US" i="0" dirty="0">
                <a:solidFill>
                  <a:srgbClr val="000000"/>
                </a:solidFill>
                <a:effectLst/>
                <a:latin typeface="Verdana" panose="020B0604030504040204" pitchFamily="34" charset="0"/>
              </a:rPr>
              <a:t>Robust</a:t>
            </a:r>
          </a:p>
          <a:p>
            <a:pPr marL="742950" lvl="1" indent="-285750">
              <a:buFont typeface="Arial" panose="020B0604020202020204" pitchFamily="34" charset="0"/>
              <a:buChar char="•"/>
            </a:pPr>
            <a:r>
              <a:rPr lang="en-US" i="0" dirty="0">
                <a:solidFill>
                  <a:srgbClr val="000000"/>
                </a:solidFill>
                <a:effectLst/>
                <a:latin typeface="Verdana" panose="020B0604030504040204" pitchFamily="34" charset="0"/>
              </a:rPr>
              <a:t>Multithreaded</a:t>
            </a:r>
          </a:p>
          <a:p>
            <a:pPr marL="742950" lvl="1" indent="-285750">
              <a:buFont typeface="Arial" panose="020B0604020202020204" pitchFamily="34" charset="0"/>
              <a:buChar char="•"/>
            </a:pPr>
            <a:r>
              <a:rPr lang="en-US" i="0" dirty="0">
                <a:solidFill>
                  <a:srgbClr val="000000"/>
                </a:solidFill>
                <a:effectLst/>
                <a:latin typeface="Verdana" panose="020B0604030504040204" pitchFamily="34" charset="0"/>
              </a:rPr>
              <a:t>Interpreted</a:t>
            </a:r>
          </a:p>
          <a:p>
            <a:pPr marL="742950" lvl="1" indent="-285750">
              <a:buFont typeface="Arial" panose="020B0604020202020204" pitchFamily="34" charset="0"/>
              <a:buChar char="•"/>
            </a:pPr>
            <a:r>
              <a:rPr lang="en-US" i="0" dirty="0">
                <a:solidFill>
                  <a:srgbClr val="000000"/>
                </a:solidFill>
                <a:effectLst/>
                <a:latin typeface="Verdana" panose="020B0604030504040204" pitchFamily="34" charset="0"/>
              </a:rPr>
              <a:t>High Performance</a:t>
            </a:r>
          </a:p>
          <a:p>
            <a:pPr marL="742950" lvl="1" indent="-285750">
              <a:buFont typeface="Arial" panose="020B0604020202020204" pitchFamily="34" charset="0"/>
              <a:buChar char="•"/>
            </a:pPr>
            <a:r>
              <a:rPr lang="en-US" i="0" dirty="0">
                <a:solidFill>
                  <a:srgbClr val="000000"/>
                </a:solidFill>
                <a:effectLst/>
                <a:latin typeface="Verdana" panose="020B0604030504040204" pitchFamily="34" charset="0"/>
              </a:rPr>
              <a:t>Distributed</a:t>
            </a:r>
          </a:p>
          <a:p>
            <a:pPr marL="742950" lvl="1" indent="-285750">
              <a:buFont typeface="Arial" panose="020B0604020202020204" pitchFamily="34" charset="0"/>
              <a:buChar char="•"/>
            </a:pPr>
            <a:r>
              <a:rPr lang="en-US" i="0" dirty="0">
                <a:solidFill>
                  <a:srgbClr val="000000"/>
                </a:solidFill>
                <a:effectLst/>
                <a:latin typeface="Verdana" panose="020B0604030504040204" pitchFamily="34" charset="0"/>
              </a:rPr>
              <a:t>Dynamic</a:t>
            </a:r>
          </a:p>
        </p:txBody>
      </p:sp>
      <p:sp>
        <p:nvSpPr>
          <p:cNvPr id="7" name="TextBox 6">
            <a:extLst>
              <a:ext uri="{FF2B5EF4-FFF2-40B4-BE49-F238E27FC236}">
                <a16:creationId xmlns:a16="http://schemas.microsoft.com/office/drawing/2014/main" id="{748FC2EF-ABE0-B871-6EF9-EEAB03D5003D}"/>
              </a:ext>
            </a:extLst>
          </p:cNvPr>
          <p:cNvSpPr txBox="1"/>
          <p:nvPr/>
        </p:nvSpPr>
        <p:spPr>
          <a:xfrm>
            <a:off x="6553200" y="790575"/>
            <a:ext cx="5280519" cy="4198329"/>
          </a:xfrm>
          <a:prstGeom prst="rect">
            <a:avLst/>
          </a:prstGeom>
          <a:noFill/>
        </p:spPr>
        <p:txBody>
          <a:bodyPr wrap="square" rtlCol="0">
            <a:spAutoFit/>
          </a:bodyPr>
          <a:lstStyle/>
          <a:p>
            <a:pPr>
              <a:lnSpc>
                <a:spcPct val="150000"/>
              </a:lnSpc>
            </a:pPr>
            <a:r>
              <a:rPr lang="en-US" dirty="0">
                <a:solidFill>
                  <a:schemeClr val="bg1"/>
                </a:solidFill>
              </a:rPr>
              <a:t>-</a:t>
            </a:r>
            <a:r>
              <a:rPr lang="en-US" dirty="0">
                <a:solidFill>
                  <a:schemeClr val="bg1"/>
                </a:solidFill>
                <a:latin typeface="Söhne"/>
              </a:rPr>
              <a:t>F</a:t>
            </a:r>
            <a:r>
              <a:rPr lang="en-US" b="0" i="0" dirty="0">
                <a:solidFill>
                  <a:schemeClr val="bg1"/>
                </a:solidFill>
                <a:effectLst/>
                <a:latin typeface="Söhne"/>
              </a:rPr>
              <a:t>rameworks</a:t>
            </a:r>
            <a:r>
              <a:rPr lang="en-US" dirty="0">
                <a:solidFill>
                  <a:schemeClr val="bg1"/>
                </a:solidFill>
              </a:rPr>
              <a:t> will be used :</a:t>
            </a:r>
          </a:p>
          <a:p>
            <a:pPr marL="742950" lvl="1" indent="-285750">
              <a:lnSpc>
                <a:spcPct val="150000"/>
              </a:lnSpc>
              <a:buFont typeface="Arial" panose="020B0604020202020204" pitchFamily="34" charset="0"/>
              <a:buChar char="•"/>
            </a:pPr>
            <a:r>
              <a:rPr lang="en-US" dirty="0">
                <a:solidFill>
                  <a:srgbClr val="0070C0"/>
                </a:solidFill>
              </a:rPr>
              <a:t>For back-end</a:t>
            </a:r>
            <a:r>
              <a:rPr lang="en-US" dirty="0">
                <a:solidFill>
                  <a:srgbClr val="0070C0"/>
                </a:solidFill>
                <a:sym typeface="Wingdings" panose="05000000000000000000" pitchFamily="2" charset="2"/>
              </a:rPr>
              <a:t>:(JAVA Spring boot):</a:t>
            </a:r>
            <a:r>
              <a:rPr lang="en-US" b="0" i="0" dirty="0">
                <a:solidFill>
                  <a:schemeClr val="bg1"/>
                </a:solidFill>
                <a:effectLst/>
                <a:latin typeface="Helvetica Neue"/>
              </a:rPr>
              <a:t>is a tool that makes developing web application and microservices with Spring Framework faster and easier through three core capabilities: Autoconfiguration. An opinionated approach to configuration. The ability to create standalone applications.</a:t>
            </a:r>
          </a:p>
          <a:p>
            <a:pPr marL="742950" lvl="1" indent="-285750">
              <a:lnSpc>
                <a:spcPct val="150000"/>
              </a:lnSpc>
              <a:buFont typeface="Arial" panose="020B0604020202020204" pitchFamily="34" charset="0"/>
              <a:buChar char="•"/>
            </a:pPr>
            <a:r>
              <a:rPr lang="en-US" dirty="0">
                <a:solidFill>
                  <a:srgbClr val="0070C0"/>
                </a:solidFill>
                <a:latin typeface="Helvetica Neue"/>
              </a:rPr>
              <a:t>For front-end(React):</a:t>
            </a:r>
            <a:r>
              <a:rPr lang="en-US" b="0" i="0" dirty="0">
                <a:solidFill>
                  <a:schemeClr val="bg1"/>
                </a:solidFill>
                <a:effectLst/>
                <a:latin typeface="Helvetica Neue"/>
              </a:rPr>
              <a:t>a JavaScript-based UI development library.</a:t>
            </a:r>
            <a:endParaRPr lang="en-US" dirty="0">
              <a:solidFill>
                <a:schemeClr val="bg1"/>
              </a:solidFill>
            </a:endParaRPr>
          </a:p>
        </p:txBody>
      </p:sp>
      <p:sp>
        <p:nvSpPr>
          <p:cNvPr id="8" name="TextBox 7">
            <a:extLst>
              <a:ext uri="{FF2B5EF4-FFF2-40B4-BE49-F238E27FC236}">
                <a16:creationId xmlns:a16="http://schemas.microsoft.com/office/drawing/2014/main" id="{ED4FC56B-D007-8AE7-B745-D6F2572E25DD}"/>
              </a:ext>
            </a:extLst>
          </p:cNvPr>
          <p:cNvSpPr txBox="1"/>
          <p:nvPr/>
        </p:nvSpPr>
        <p:spPr>
          <a:xfrm>
            <a:off x="340137" y="4289703"/>
            <a:ext cx="5280519" cy="874920"/>
          </a:xfrm>
          <a:prstGeom prst="rect">
            <a:avLst/>
          </a:prstGeom>
          <a:noFill/>
        </p:spPr>
        <p:txBody>
          <a:bodyPr wrap="square" rtlCol="0">
            <a:spAutoFit/>
          </a:bodyPr>
          <a:lstStyle/>
          <a:p>
            <a:pPr>
              <a:lnSpc>
                <a:spcPct val="150000"/>
              </a:lnSpc>
            </a:pPr>
            <a:r>
              <a:rPr lang="en-US" dirty="0">
                <a:solidFill>
                  <a:schemeClr val="bg1"/>
                </a:solidFill>
              </a:rPr>
              <a:t>-</a:t>
            </a:r>
            <a:r>
              <a:rPr lang="en-US" b="1" dirty="0">
                <a:solidFill>
                  <a:schemeClr val="bg1"/>
                </a:solidFill>
                <a:latin typeface="Söhne"/>
              </a:rPr>
              <a:t>Database will be used:</a:t>
            </a:r>
            <a:endParaRPr lang="en-US" b="1" dirty="0">
              <a:solidFill>
                <a:schemeClr val="bg1"/>
              </a:solidFill>
            </a:endParaRPr>
          </a:p>
          <a:p>
            <a:pPr marL="742950" lvl="1" indent="-285750">
              <a:lnSpc>
                <a:spcPct val="150000"/>
              </a:lnSpc>
              <a:buFont typeface="Arial" panose="020B0604020202020204" pitchFamily="34" charset="0"/>
              <a:buChar char="•"/>
            </a:pPr>
            <a:r>
              <a:rPr lang="en-US" dirty="0">
                <a:solidFill>
                  <a:srgbClr val="0070C0"/>
                </a:solidFill>
              </a:rPr>
              <a:t>MySQL Database.</a:t>
            </a:r>
            <a:endParaRPr lang="en-US" dirty="0">
              <a:solidFill>
                <a:schemeClr val="bg1"/>
              </a:solidFill>
            </a:endParaRPr>
          </a:p>
        </p:txBody>
      </p:sp>
      <p:sp>
        <p:nvSpPr>
          <p:cNvPr id="5" name="TextBox 4">
            <a:extLst>
              <a:ext uri="{FF2B5EF4-FFF2-40B4-BE49-F238E27FC236}">
                <a16:creationId xmlns:a16="http://schemas.microsoft.com/office/drawing/2014/main" id="{81CE0FA3-6717-75D7-24A7-793303116B7A}"/>
              </a:ext>
            </a:extLst>
          </p:cNvPr>
          <p:cNvSpPr txBox="1"/>
          <p:nvPr/>
        </p:nvSpPr>
        <p:spPr>
          <a:xfrm>
            <a:off x="340137" y="5127893"/>
            <a:ext cx="9177574" cy="1290418"/>
          </a:xfrm>
          <a:prstGeom prst="rect">
            <a:avLst/>
          </a:prstGeom>
          <a:noFill/>
        </p:spPr>
        <p:txBody>
          <a:bodyPr wrap="square" rtlCol="0">
            <a:spAutoFit/>
          </a:bodyPr>
          <a:lstStyle/>
          <a:p>
            <a:pPr>
              <a:lnSpc>
                <a:spcPct val="150000"/>
              </a:lnSpc>
            </a:pPr>
            <a:r>
              <a:rPr lang="en-US" dirty="0">
                <a:solidFill>
                  <a:schemeClr val="bg1"/>
                </a:solidFill>
              </a:rPr>
              <a:t>-</a:t>
            </a:r>
            <a:r>
              <a:rPr lang="en-US" sz="1600" b="1" dirty="0">
                <a:solidFill>
                  <a:schemeClr val="bg1"/>
                </a:solidFill>
              </a:rPr>
              <a:t>programming language for </a:t>
            </a:r>
            <a:r>
              <a:rPr lang="en-US" sz="1600" b="1" i="0" dirty="0">
                <a:solidFill>
                  <a:schemeClr val="bg1"/>
                </a:solidFill>
                <a:effectLst/>
                <a:latin typeface="Söhne"/>
              </a:rPr>
              <a:t>AI job recommendation model:</a:t>
            </a:r>
          </a:p>
          <a:p>
            <a:pPr marL="742950" lvl="1" indent="-285750">
              <a:lnSpc>
                <a:spcPct val="150000"/>
              </a:lnSpc>
              <a:buFont typeface="Arial" panose="020B0604020202020204" pitchFamily="34" charset="0"/>
              <a:buChar char="•"/>
            </a:pPr>
            <a:r>
              <a:rPr lang="en-US" dirty="0">
                <a:solidFill>
                  <a:srgbClr val="0070C0"/>
                </a:solidFill>
              </a:rPr>
              <a:t>Python</a:t>
            </a:r>
            <a:r>
              <a:rPr lang="en-US" dirty="0">
                <a:solidFill>
                  <a:schemeClr val="bg1"/>
                </a:solidFill>
              </a:rPr>
              <a:t> </a:t>
            </a:r>
            <a:r>
              <a:rPr lang="en-US" dirty="0">
                <a:solidFill>
                  <a:srgbClr val="0070C0"/>
                </a:solidFill>
              </a:rPr>
              <a:t>and it’s ML libraries </a:t>
            </a:r>
            <a:r>
              <a:rPr lang="en-US" b="0" i="0" dirty="0">
                <a:solidFill>
                  <a:srgbClr val="0070C0"/>
                </a:solidFill>
                <a:effectLst/>
                <a:latin typeface="Söhne"/>
              </a:rPr>
              <a:t>(e.g., scikit-</a:t>
            </a:r>
            <a:r>
              <a:rPr lang="en-US" b="0" i="0" dirty="0" err="1">
                <a:solidFill>
                  <a:srgbClr val="0070C0"/>
                </a:solidFill>
                <a:effectLst/>
                <a:latin typeface="Söhne"/>
              </a:rPr>
              <a:t>learn,TF</a:t>
            </a:r>
            <a:r>
              <a:rPr lang="en-US" dirty="0">
                <a:solidFill>
                  <a:srgbClr val="0070C0"/>
                </a:solidFill>
                <a:latin typeface="Söhne"/>
              </a:rPr>
              <a:t>-IDF</a:t>
            </a:r>
            <a:r>
              <a:rPr lang="en-US" b="0" i="0" dirty="0">
                <a:solidFill>
                  <a:srgbClr val="0070C0"/>
                </a:solidFill>
                <a:effectLst/>
                <a:latin typeface="Söhne"/>
              </a:rPr>
              <a:t> Vectorizer, </a:t>
            </a:r>
            <a:r>
              <a:rPr lang="en-US" b="0" i="0" dirty="0" err="1">
                <a:solidFill>
                  <a:srgbClr val="0070C0"/>
                </a:solidFill>
                <a:effectLst/>
                <a:latin typeface="Söhne"/>
              </a:rPr>
              <a:t>RandomForest</a:t>
            </a:r>
            <a:r>
              <a:rPr lang="en-US" b="0" i="0" dirty="0">
                <a:solidFill>
                  <a:srgbClr val="0070C0"/>
                </a:solidFill>
                <a:effectLst/>
                <a:latin typeface="Söhne"/>
              </a:rPr>
              <a:t>)</a:t>
            </a:r>
            <a:r>
              <a:rPr lang="en-US" dirty="0">
                <a:solidFill>
                  <a:srgbClr val="0070C0"/>
                </a:solidFill>
              </a:rPr>
              <a:t>.</a:t>
            </a:r>
          </a:p>
          <a:p>
            <a:pPr marL="742950" lvl="1" indent="-285750">
              <a:lnSpc>
                <a:spcPct val="150000"/>
              </a:lnSpc>
              <a:buFont typeface="Arial" panose="020B0604020202020204" pitchFamily="34" charset="0"/>
              <a:buChar char="•"/>
            </a:pPr>
            <a:r>
              <a:rPr lang="en-US" dirty="0">
                <a:solidFill>
                  <a:srgbClr val="0070C0"/>
                </a:solidFill>
              </a:rPr>
              <a:t>Flask (for model API ).</a:t>
            </a:r>
          </a:p>
        </p:txBody>
      </p:sp>
      <p:sp>
        <p:nvSpPr>
          <p:cNvPr id="10" name="TextBox 9">
            <a:extLst>
              <a:ext uri="{FF2B5EF4-FFF2-40B4-BE49-F238E27FC236}">
                <a16:creationId xmlns:a16="http://schemas.microsoft.com/office/drawing/2014/main" id="{19C82795-46A7-5EAE-0EF9-3C8DC11FBB86}"/>
              </a:ext>
            </a:extLst>
          </p:cNvPr>
          <p:cNvSpPr txBox="1"/>
          <p:nvPr/>
        </p:nvSpPr>
        <p:spPr>
          <a:xfrm>
            <a:off x="0" y="222312"/>
            <a:ext cx="12192000" cy="461665"/>
          </a:xfrm>
          <a:prstGeom prst="rect">
            <a:avLst/>
          </a:prstGeom>
          <a:noFill/>
        </p:spPr>
        <p:txBody>
          <a:bodyPr wrap="square">
            <a:spAutoFit/>
          </a:bodyPr>
          <a:lstStyle/>
          <a:p>
            <a:pPr algn="ctr"/>
            <a:r>
              <a:rPr lang="en-US" sz="2400" b="1" i="0" dirty="0">
                <a:solidFill>
                  <a:srgbClr val="0070C0"/>
                </a:solidFill>
                <a:effectLst/>
                <a:latin typeface="Söhne"/>
              </a:rPr>
              <a:t>-Section 5.4: </a:t>
            </a:r>
            <a:r>
              <a:rPr lang="en-US" sz="2400" b="1" dirty="0">
                <a:solidFill>
                  <a:srgbClr val="0070C0"/>
                </a:solidFill>
                <a:latin typeface="Söhne"/>
              </a:rPr>
              <a:t>Implementation</a:t>
            </a:r>
          </a:p>
        </p:txBody>
      </p:sp>
    </p:spTree>
    <p:extLst>
      <p:ext uri="{BB962C8B-B14F-4D97-AF65-F5344CB8AC3E}">
        <p14:creationId xmlns:p14="http://schemas.microsoft.com/office/powerpoint/2010/main" val="4200307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42</a:t>
            </a:fld>
            <a:endParaRPr lang="en-US">
              <a:solidFill>
                <a:schemeClr val="accent1">
                  <a:lumMod val="50000"/>
                </a:schemeClr>
              </a:solidFill>
            </a:endParaRPr>
          </a:p>
        </p:txBody>
      </p:sp>
      <p:sp>
        <p:nvSpPr>
          <p:cNvPr id="5" name="TextBox 4">
            <a:extLst>
              <a:ext uri="{FF2B5EF4-FFF2-40B4-BE49-F238E27FC236}">
                <a16:creationId xmlns:a16="http://schemas.microsoft.com/office/drawing/2014/main" id="{8F5D31B4-E715-D611-5010-D45B4AD4E61A}"/>
              </a:ext>
            </a:extLst>
          </p:cNvPr>
          <p:cNvSpPr txBox="1"/>
          <p:nvPr/>
        </p:nvSpPr>
        <p:spPr>
          <a:xfrm>
            <a:off x="508000" y="711200"/>
            <a:ext cx="7075055" cy="369332"/>
          </a:xfrm>
          <a:prstGeom prst="rect">
            <a:avLst/>
          </a:prstGeom>
          <a:noFill/>
        </p:spPr>
        <p:txBody>
          <a:bodyPr wrap="square" rtlCol="0">
            <a:spAutoFit/>
          </a:bodyPr>
          <a:lstStyle/>
          <a:p>
            <a:r>
              <a:rPr lang="en-US" b="1" i="0" dirty="0">
                <a:solidFill>
                  <a:srgbClr val="0070C0"/>
                </a:solidFill>
                <a:effectLst/>
                <a:latin typeface="Söhne"/>
              </a:rPr>
              <a:t>- Section 5.4.1.1 : </a:t>
            </a:r>
            <a:r>
              <a:rPr lang="en-US" sz="1400" b="1" dirty="0">
                <a:solidFill>
                  <a:srgbClr val="0070C0"/>
                </a:solidFill>
              </a:rPr>
              <a:t>Hardware and Software Requirements </a:t>
            </a:r>
            <a:endParaRPr lang="en-US" b="1" dirty="0">
              <a:solidFill>
                <a:srgbClr val="0070C0"/>
              </a:solidFill>
            </a:endParaRPr>
          </a:p>
        </p:txBody>
      </p:sp>
      <p:sp>
        <p:nvSpPr>
          <p:cNvPr id="13" name="TextBox 12">
            <a:extLst>
              <a:ext uri="{FF2B5EF4-FFF2-40B4-BE49-F238E27FC236}">
                <a16:creationId xmlns:a16="http://schemas.microsoft.com/office/drawing/2014/main" id="{C41B47CE-395A-B9B9-3D53-B09793CE28A5}"/>
              </a:ext>
            </a:extLst>
          </p:cNvPr>
          <p:cNvSpPr txBox="1"/>
          <p:nvPr/>
        </p:nvSpPr>
        <p:spPr>
          <a:xfrm>
            <a:off x="683490" y="1071173"/>
            <a:ext cx="11333019" cy="499123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1" dirty="0">
                <a:solidFill>
                  <a:schemeClr val="bg1"/>
                </a:solidFill>
              </a:rPr>
              <a:t>The Backend (Database Server):</a:t>
            </a:r>
            <a:br>
              <a:rPr lang="en-US" dirty="0">
                <a:solidFill>
                  <a:schemeClr val="bg1"/>
                </a:solidFill>
              </a:rPr>
            </a:br>
            <a:r>
              <a:rPr lang="en-US" dirty="0">
                <a:solidFill>
                  <a:schemeClr val="bg1"/>
                </a:solidFill>
              </a:rPr>
              <a:t>The database server is preferably a computer with the processor speed of 2.0 GHz (recommended), 8GB or higher RAM, 70 GB or higher storage space depending on the company’s data storage requirements.</a:t>
            </a:r>
            <a:endParaRPr lang="en-US" dirty="0"/>
          </a:p>
          <a:p>
            <a:pPr marL="285750" indent="-285750">
              <a:lnSpc>
                <a:spcPct val="150000"/>
              </a:lnSpc>
              <a:buFont typeface="Arial" panose="020B0604020202020204" pitchFamily="34" charset="0"/>
              <a:buChar char="•"/>
            </a:pPr>
            <a:r>
              <a:rPr lang="en-US" sz="1600" b="1" dirty="0">
                <a:solidFill>
                  <a:schemeClr val="bg1"/>
                </a:solidFill>
              </a:rPr>
              <a:t>The Application Server (Web Server) :</a:t>
            </a:r>
            <a:br>
              <a:rPr lang="en-US" sz="1600" b="1" dirty="0">
                <a:solidFill>
                  <a:schemeClr val="bg1"/>
                </a:solidFill>
              </a:rPr>
            </a:br>
            <a:r>
              <a:rPr lang="en-US" sz="1600" dirty="0">
                <a:solidFill>
                  <a:schemeClr val="bg1"/>
                </a:solidFill>
              </a:rPr>
              <a:t>It is observed that the performance of the web server is one of the most vital factors pertaining to the speed of the system. Therefore, a processor (3.0 </a:t>
            </a:r>
            <a:r>
              <a:rPr lang="en-US" sz="1600" dirty="0" err="1">
                <a:solidFill>
                  <a:schemeClr val="bg1"/>
                </a:solidFill>
              </a:rPr>
              <a:t>Ghz</a:t>
            </a:r>
            <a:r>
              <a:rPr lang="en-US" sz="1600" dirty="0">
                <a:solidFill>
                  <a:schemeClr val="bg1"/>
                </a:solidFill>
              </a:rPr>
              <a:t>), 8GB or higher RAM, 30 GB or more free Hard disk capacity.</a:t>
            </a:r>
          </a:p>
          <a:p>
            <a:pPr marL="285750" indent="-285750">
              <a:lnSpc>
                <a:spcPct val="150000"/>
              </a:lnSpc>
              <a:buFont typeface="Arial" panose="020B0604020202020204" pitchFamily="34" charset="0"/>
              <a:buChar char="•"/>
            </a:pPr>
            <a:r>
              <a:rPr lang="en-US" sz="1600" b="1" dirty="0">
                <a:solidFill>
                  <a:schemeClr val="bg1"/>
                </a:solidFill>
              </a:rPr>
              <a:t>Client:</a:t>
            </a:r>
            <a:br>
              <a:rPr lang="en-US" sz="1600" b="1" dirty="0">
                <a:solidFill>
                  <a:schemeClr val="bg1"/>
                </a:solidFill>
              </a:rPr>
            </a:br>
            <a:r>
              <a:rPr lang="en-US" sz="1600" dirty="0">
                <a:solidFill>
                  <a:schemeClr val="bg1"/>
                </a:solidFill>
              </a:rPr>
              <a:t>All that is needed by the client side is a computer that can run any standard JavaScript enabled web browser (preferably Google® Chrome) and access to Information Superhighway at a minimum rate of 1Mbps. Nevertheless, the more the performances of the computer and the network bandwidth, the faster the system processes as it would be.</a:t>
            </a:r>
            <a:endParaRPr lang="en-US" sz="1600" b="1" dirty="0">
              <a:solidFill>
                <a:schemeClr val="bg1"/>
              </a:solidFill>
            </a:endParaRPr>
          </a:p>
          <a:p>
            <a:pPr marL="285750" indent="-285750">
              <a:lnSpc>
                <a:spcPct val="150000"/>
              </a:lnSpc>
              <a:buFont typeface="Arial" panose="020B0604020202020204" pitchFamily="34" charset="0"/>
              <a:buChar char="•"/>
            </a:pPr>
            <a:endParaRPr lang="en-US" sz="1600" b="1" dirty="0">
              <a:solidFill>
                <a:schemeClr val="bg1"/>
              </a:solidFill>
            </a:endParaRPr>
          </a:p>
        </p:txBody>
      </p:sp>
    </p:spTree>
    <p:extLst>
      <p:ext uri="{BB962C8B-B14F-4D97-AF65-F5344CB8AC3E}">
        <p14:creationId xmlns:p14="http://schemas.microsoft.com/office/powerpoint/2010/main" val="2291533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43</a:t>
            </a:fld>
            <a:endParaRPr lang="en-US">
              <a:solidFill>
                <a:schemeClr val="accent1">
                  <a:lumMod val="50000"/>
                </a:schemeClr>
              </a:solidFill>
            </a:endParaRPr>
          </a:p>
        </p:txBody>
      </p:sp>
      <p:sp>
        <p:nvSpPr>
          <p:cNvPr id="5" name="TextBox 4">
            <a:extLst>
              <a:ext uri="{FF2B5EF4-FFF2-40B4-BE49-F238E27FC236}">
                <a16:creationId xmlns:a16="http://schemas.microsoft.com/office/drawing/2014/main" id="{8F5D31B4-E715-D611-5010-D45B4AD4E61A}"/>
              </a:ext>
            </a:extLst>
          </p:cNvPr>
          <p:cNvSpPr txBox="1"/>
          <p:nvPr/>
        </p:nvSpPr>
        <p:spPr>
          <a:xfrm>
            <a:off x="508000" y="711200"/>
            <a:ext cx="7075055" cy="369332"/>
          </a:xfrm>
          <a:prstGeom prst="rect">
            <a:avLst/>
          </a:prstGeom>
          <a:noFill/>
        </p:spPr>
        <p:txBody>
          <a:bodyPr wrap="square" rtlCol="0">
            <a:spAutoFit/>
          </a:bodyPr>
          <a:lstStyle/>
          <a:p>
            <a:r>
              <a:rPr lang="en-US" b="1" i="0" dirty="0">
                <a:solidFill>
                  <a:srgbClr val="0070C0"/>
                </a:solidFill>
                <a:effectLst/>
                <a:latin typeface="Söhne"/>
              </a:rPr>
              <a:t>- Section 5.4.1.2 :</a:t>
            </a:r>
            <a:r>
              <a:rPr lang="en-US" b="1" dirty="0">
                <a:solidFill>
                  <a:srgbClr val="0070C0"/>
                </a:solidFill>
                <a:latin typeface="Söhne"/>
              </a:rPr>
              <a:t> </a:t>
            </a:r>
            <a:r>
              <a:rPr lang="en-US" sz="1800" b="1" dirty="0">
                <a:solidFill>
                  <a:srgbClr val="0070C0"/>
                </a:solidFill>
                <a:latin typeface="Söhne"/>
              </a:rPr>
              <a:t>Back-end </a:t>
            </a:r>
            <a:r>
              <a:rPr lang="en-US" sz="1600" b="1" dirty="0">
                <a:solidFill>
                  <a:srgbClr val="0070C0"/>
                </a:solidFill>
                <a:latin typeface="Söhne"/>
              </a:rPr>
              <a:t> </a:t>
            </a:r>
            <a:r>
              <a:rPr lang="en-US" sz="1600" b="1" dirty="0">
                <a:solidFill>
                  <a:srgbClr val="0070C0"/>
                </a:solidFill>
              </a:rPr>
              <a:t>Packages structure</a:t>
            </a:r>
            <a:endParaRPr lang="en-US" b="1" dirty="0">
              <a:solidFill>
                <a:srgbClr val="0070C0"/>
              </a:solidFill>
            </a:endParaRPr>
          </a:p>
        </p:txBody>
      </p:sp>
      <p:sp>
        <p:nvSpPr>
          <p:cNvPr id="12" name="TextBox 11">
            <a:extLst>
              <a:ext uri="{FF2B5EF4-FFF2-40B4-BE49-F238E27FC236}">
                <a16:creationId xmlns:a16="http://schemas.microsoft.com/office/drawing/2014/main" id="{7B64BD9A-12A5-80DC-8D41-98B59C1A7F27}"/>
              </a:ext>
            </a:extLst>
          </p:cNvPr>
          <p:cNvSpPr txBox="1"/>
          <p:nvPr/>
        </p:nvSpPr>
        <p:spPr>
          <a:xfrm>
            <a:off x="1043940" y="1410309"/>
            <a:ext cx="8359140" cy="307777"/>
          </a:xfrm>
          <a:prstGeom prst="rect">
            <a:avLst/>
          </a:prstGeom>
          <a:noFill/>
        </p:spPr>
        <p:txBody>
          <a:bodyPr wrap="square">
            <a:spAutoFit/>
          </a:bodyPr>
          <a:lstStyle/>
          <a:p>
            <a:pPr marL="285750" indent="-285750">
              <a:buFont typeface="Arial" panose="020B0604020202020204" pitchFamily="34" charset="0"/>
              <a:buChar char="•"/>
            </a:pPr>
            <a:r>
              <a:rPr lang="en-US" sz="1400" b="1" dirty="0">
                <a:solidFill>
                  <a:schemeClr val="bg1"/>
                </a:solidFill>
              </a:rPr>
              <a:t>Packages : </a:t>
            </a:r>
            <a:r>
              <a:rPr lang="en-US" sz="1400" b="1" dirty="0" err="1">
                <a:solidFill>
                  <a:schemeClr val="bg1"/>
                </a:solidFill>
                <a:hlinkClick r:id="rId2"/>
              </a:rPr>
              <a:t>Github</a:t>
            </a:r>
            <a:r>
              <a:rPr lang="en-US" sz="1400" b="1" dirty="0">
                <a:solidFill>
                  <a:schemeClr val="bg1"/>
                </a:solidFill>
                <a:hlinkClick r:id="rId2"/>
              </a:rPr>
              <a:t> Link for package structure -&gt; </a:t>
            </a:r>
            <a:endParaRPr lang="en-US" sz="1400" b="1" dirty="0">
              <a:solidFill>
                <a:schemeClr val="bg1"/>
              </a:solidFill>
            </a:endParaRPr>
          </a:p>
        </p:txBody>
      </p:sp>
      <p:sp>
        <p:nvSpPr>
          <p:cNvPr id="14" name="TextBox 13">
            <a:extLst>
              <a:ext uri="{FF2B5EF4-FFF2-40B4-BE49-F238E27FC236}">
                <a16:creationId xmlns:a16="http://schemas.microsoft.com/office/drawing/2014/main" id="{A3EA00CC-1F93-6693-5A47-D973EF1635FB}"/>
              </a:ext>
            </a:extLst>
          </p:cNvPr>
          <p:cNvSpPr txBox="1"/>
          <p:nvPr/>
        </p:nvSpPr>
        <p:spPr>
          <a:xfrm>
            <a:off x="1417320" y="1616975"/>
            <a:ext cx="8557260" cy="523220"/>
          </a:xfrm>
          <a:prstGeom prst="rect">
            <a:avLst/>
          </a:prstGeom>
          <a:noFill/>
        </p:spPr>
        <p:txBody>
          <a:bodyPr wrap="square">
            <a:spAutoFit/>
          </a:bodyPr>
          <a:lstStyle/>
          <a:p>
            <a:r>
              <a:rPr lang="en-US" sz="1400" dirty="0">
                <a:solidFill>
                  <a:schemeClr val="bg1"/>
                </a:solidFill>
              </a:rPr>
              <a:t>For each entity in the database there is a package at the back-end </a:t>
            </a:r>
            <a:br>
              <a:rPr lang="en-US" sz="1400" dirty="0">
                <a:solidFill>
                  <a:schemeClr val="bg1"/>
                </a:solidFill>
              </a:rPr>
            </a:br>
            <a:r>
              <a:rPr lang="en-US" sz="1400" dirty="0">
                <a:solidFill>
                  <a:schemeClr val="bg1"/>
                </a:solidFill>
              </a:rPr>
              <a:t>each package contains main packages (</a:t>
            </a:r>
            <a:r>
              <a:rPr lang="en-US" sz="1400" dirty="0" err="1">
                <a:solidFill>
                  <a:schemeClr val="bg1"/>
                </a:solidFill>
              </a:rPr>
              <a:t>RestController,DTO,Service,model,repository</a:t>
            </a:r>
            <a:r>
              <a:rPr lang="en-US" sz="1400" dirty="0">
                <a:solidFill>
                  <a:schemeClr val="bg1"/>
                </a:solidFill>
              </a:rPr>
              <a:t>).</a:t>
            </a:r>
          </a:p>
        </p:txBody>
      </p:sp>
      <p:sp>
        <p:nvSpPr>
          <p:cNvPr id="17" name="TextBox 16">
            <a:extLst>
              <a:ext uri="{FF2B5EF4-FFF2-40B4-BE49-F238E27FC236}">
                <a16:creationId xmlns:a16="http://schemas.microsoft.com/office/drawing/2014/main" id="{EE0735AC-46C4-91F2-6228-C3C0CF5B3F0B}"/>
              </a:ext>
            </a:extLst>
          </p:cNvPr>
          <p:cNvSpPr txBox="1"/>
          <p:nvPr/>
        </p:nvSpPr>
        <p:spPr>
          <a:xfrm>
            <a:off x="1417320" y="2140194"/>
            <a:ext cx="9075420" cy="28312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b="1" dirty="0">
                <a:solidFill>
                  <a:schemeClr val="bg1"/>
                </a:solidFill>
              </a:rPr>
              <a:t>The main packages explanation :</a:t>
            </a:r>
          </a:p>
          <a:p>
            <a:pPr marL="742950" lvl="1" indent="-285750">
              <a:lnSpc>
                <a:spcPct val="150000"/>
              </a:lnSpc>
              <a:buFont typeface="Arial" panose="020B0604020202020204" pitchFamily="34" charset="0"/>
              <a:buChar char="•"/>
            </a:pPr>
            <a:r>
              <a:rPr lang="en-US" sz="1200" b="1" dirty="0" err="1">
                <a:solidFill>
                  <a:schemeClr val="bg1"/>
                </a:solidFill>
              </a:rPr>
              <a:t>RestController</a:t>
            </a:r>
            <a:r>
              <a:rPr lang="en-US" sz="1200" b="1" dirty="0">
                <a:solidFill>
                  <a:schemeClr val="bg1"/>
                </a:solidFill>
              </a:rPr>
              <a:t> : </a:t>
            </a:r>
            <a:r>
              <a:rPr lang="en-US" sz="1200" dirty="0">
                <a:solidFill>
                  <a:schemeClr val="bg1"/>
                </a:solidFill>
              </a:rPr>
              <a:t>This package contains the REST controllers that handle HTTP requests and map them to appropriate service methods .</a:t>
            </a:r>
          </a:p>
          <a:p>
            <a:pPr marL="742950" lvl="1" indent="-285750">
              <a:lnSpc>
                <a:spcPct val="150000"/>
              </a:lnSpc>
              <a:buFont typeface="Arial" panose="020B0604020202020204" pitchFamily="34" charset="0"/>
              <a:buChar char="•"/>
            </a:pPr>
            <a:r>
              <a:rPr lang="en-US" sz="1200" b="1" dirty="0">
                <a:solidFill>
                  <a:schemeClr val="bg1"/>
                </a:solidFill>
              </a:rPr>
              <a:t>Data Transfer Object (DTO): </a:t>
            </a:r>
            <a:r>
              <a:rPr lang="en-US" sz="1200" dirty="0">
                <a:solidFill>
                  <a:schemeClr val="bg1"/>
                </a:solidFill>
              </a:rPr>
              <a:t>This package contains Data Transfer Objects (DTOs) for transferring data between layers. These classes are used for sending responses to the front end and can be modified at any time.</a:t>
            </a:r>
          </a:p>
          <a:p>
            <a:pPr marL="742950" lvl="1" indent="-285750">
              <a:lnSpc>
                <a:spcPct val="150000"/>
              </a:lnSpc>
              <a:buFont typeface="Arial" panose="020B0604020202020204" pitchFamily="34" charset="0"/>
              <a:buChar char="•"/>
            </a:pPr>
            <a:r>
              <a:rPr lang="en-US" sz="1200" b="1" dirty="0">
                <a:solidFill>
                  <a:schemeClr val="bg1"/>
                </a:solidFill>
              </a:rPr>
              <a:t>Service : </a:t>
            </a:r>
            <a:r>
              <a:rPr lang="en-US" sz="1200" dirty="0">
                <a:solidFill>
                  <a:schemeClr val="bg1"/>
                </a:solidFill>
              </a:rPr>
              <a:t>This package contains the service layer, which includes business logic and interacts with the repository layer.</a:t>
            </a:r>
          </a:p>
          <a:p>
            <a:pPr marL="742950" lvl="1" indent="-285750">
              <a:lnSpc>
                <a:spcPct val="150000"/>
              </a:lnSpc>
              <a:buFont typeface="Arial" panose="020B0604020202020204" pitchFamily="34" charset="0"/>
              <a:buChar char="•"/>
            </a:pPr>
            <a:r>
              <a:rPr lang="en-US" sz="1200" b="1" dirty="0">
                <a:solidFill>
                  <a:schemeClr val="bg1"/>
                </a:solidFill>
              </a:rPr>
              <a:t>Repository : </a:t>
            </a:r>
            <a:r>
              <a:rPr lang="en-US" sz="1200" dirty="0">
                <a:solidFill>
                  <a:schemeClr val="bg1"/>
                </a:solidFill>
              </a:rPr>
              <a:t>This package contains the repository interfaces for data access. These interfaces extend Spring Data JPA repositories.</a:t>
            </a:r>
          </a:p>
          <a:p>
            <a:pPr marL="742950" lvl="1" indent="-285750">
              <a:lnSpc>
                <a:spcPct val="150000"/>
              </a:lnSpc>
              <a:buFont typeface="Arial" panose="020B0604020202020204" pitchFamily="34" charset="0"/>
              <a:buChar char="•"/>
            </a:pPr>
            <a:r>
              <a:rPr lang="en-US" sz="1200" b="1" dirty="0">
                <a:solidFill>
                  <a:schemeClr val="bg1"/>
                </a:solidFill>
              </a:rPr>
              <a:t>Model : </a:t>
            </a:r>
            <a:r>
              <a:rPr lang="en-US" sz="1200" dirty="0">
                <a:solidFill>
                  <a:schemeClr val="bg1"/>
                </a:solidFill>
              </a:rPr>
              <a:t>This package contains the entity classes that represent the database tables</a:t>
            </a:r>
            <a:r>
              <a:rPr lang="en-US" sz="1100" dirty="0">
                <a:solidFill>
                  <a:schemeClr val="bg1"/>
                </a:solidFill>
              </a:rPr>
              <a:t>.</a:t>
            </a:r>
            <a:endParaRPr lang="en-US" sz="1100" b="1" dirty="0">
              <a:solidFill>
                <a:schemeClr val="bg1"/>
              </a:solidFill>
            </a:endParaRPr>
          </a:p>
        </p:txBody>
      </p:sp>
      <p:sp>
        <p:nvSpPr>
          <p:cNvPr id="19" name="TextBox 18">
            <a:extLst>
              <a:ext uri="{FF2B5EF4-FFF2-40B4-BE49-F238E27FC236}">
                <a16:creationId xmlns:a16="http://schemas.microsoft.com/office/drawing/2014/main" id="{B6C01FDF-6E52-DB72-621B-3D13695E0679}"/>
              </a:ext>
            </a:extLst>
          </p:cNvPr>
          <p:cNvSpPr txBox="1"/>
          <p:nvPr/>
        </p:nvSpPr>
        <p:spPr>
          <a:xfrm>
            <a:off x="982980" y="4855432"/>
            <a:ext cx="9128760" cy="646331"/>
          </a:xfrm>
          <a:prstGeom prst="rect">
            <a:avLst/>
          </a:prstGeom>
          <a:noFill/>
        </p:spPr>
        <p:txBody>
          <a:bodyPr wrap="square">
            <a:spAutoFit/>
          </a:bodyPr>
          <a:lstStyle/>
          <a:p>
            <a:pPr algn="ctr"/>
            <a:r>
              <a:rPr lang="en-US" dirty="0">
                <a:solidFill>
                  <a:schemeClr val="bg1"/>
                </a:solidFill>
              </a:rPr>
              <a:t>This structure helps in maintaining a clean codebase and makes it easier for new developers to understand and contribute to the project.</a:t>
            </a:r>
          </a:p>
        </p:txBody>
      </p:sp>
    </p:spTree>
    <p:extLst>
      <p:ext uri="{BB962C8B-B14F-4D97-AF65-F5344CB8AC3E}">
        <p14:creationId xmlns:p14="http://schemas.microsoft.com/office/powerpoint/2010/main" val="1311159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44</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526534"/>
            <a:ext cx="10934699" cy="369332"/>
          </a:xfrm>
          <a:prstGeom prst="rect">
            <a:avLst/>
          </a:prstGeom>
          <a:noFill/>
        </p:spPr>
        <p:txBody>
          <a:bodyPr wrap="square" rtlCol="0">
            <a:spAutoFit/>
          </a:bodyPr>
          <a:lstStyle/>
          <a:p>
            <a:pPr algn="ctr"/>
            <a:r>
              <a:rPr lang="en-US" b="1" i="0" dirty="0">
                <a:solidFill>
                  <a:srgbClr val="0070C0"/>
                </a:solidFill>
                <a:effectLst/>
                <a:latin typeface="Söhne"/>
              </a:rPr>
              <a:t>-&gt; 5.4.1.2.2 : Back-end</a:t>
            </a:r>
            <a:r>
              <a:rPr lang="en-US" sz="1600" b="1" dirty="0">
                <a:solidFill>
                  <a:srgbClr val="0070C0"/>
                </a:solidFill>
                <a:latin typeface="Söhne"/>
              </a:rPr>
              <a:t> Security</a:t>
            </a:r>
            <a:endParaRPr lang="en-US" b="1" dirty="0">
              <a:solidFill>
                <a:srgbClr val="0070C0"/>
              </a:solidFill>
            </a:endParaRPr>
          </a:p>
        </p:txBody>
      </p:sp>
      <p:sp>
        <p:nvSpPr>
          <p:cNvPr id="17" name="TextBox 16">
            <a:extLst>
              <a:ext uri="{FF2B5EF4-FFF2-40B4-BE49-F238E27FC236}">
                <a16:creationId xmlns:a16="http://schemas.microsoft.com/office/drawing/2014/main" id="{EE0735AC-46C4-91F2-6228-C3C0CF5B3F0B}"/>
              </a:ext>
            </a:extLst>
          </p:cNvPr>
          <p:cNvSpPr txBox="1"/>
          <p:nvPr/>
        </p:nvSpPr>
        <p:spPr>
          <a:xfrm>
            <a:off x="0" y="1033408"/>
            <a:ext cx="12115800" cy="55246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b="1" dirty="0">
                <a:solidFill>
                  <a:schemeClr val="bg1"/>
                </a:solidFill>
              </a:rPr>
              <a:t>The main Security package (Registration) :</a:t>
            </a:r>
          </a:p>
          <a:p>
            <a:pPr marL="742950" lvl="1" indent="-285750">
              <a:lnSpc>
                <a:spcPct val="150000"/>
              </a:lnSpc>
              <a:buFont typeface="Arial" panose="020B0604020202020204" pitchFamily="34" charset="0"/>
              <a:buChar char="•"/>
            </a:pPr>
            <a:r>
              <a:rPr lang="en-US" sz="1200" b="1" dirty="0">
                <a:solidFill>
                  <a:schemeClr val="bg1"/>
                </a:solidFill>
              </a:rPr>
              <a:t>Security package  : </a:t>
            </a:r>
            <a:r>
              <a:rPr lang="en-US" sz="1200" dirty="0">
                <a:solidFill>
                  <a:schemeClr val="bg1"/>
                </a:solidFill>
              </a:rPr>
              <a:t>contains the main security classes</a:t>
            </a:r>
          </a:p>
          <a:p>
            <a:pPr marL="1200150" lvl="2" indent="-285750">
              <a:lnSpc>
                <a:spcPct val="150000"/>
              </a:lnSpc>
              <a:buFont typeface="Arial" panose="020B0604020202020204" pitchFamily="34" charset="0"/>
              <a:buChar char="•"/>
            </a:pPr>
            <a:r>
              <a:rPr lang="en-US" sz="1100" b="1" dirty="0">
                <a:solidFill>
                  <a:schemeClr val="bg1"/>
                </a:solidFill>
              </a:rPr>
              <a:t>JwtConstant.java :</a:t>
            </a:r>
            <a:r>
              <a:rPr lang="en-US" sz="1100" dirty="0">
                <a:solidFill>
                  <a:schemeClr val="bg1"/>
                </a:solidFill>
              </a:rPr>
              <a:t> contains the secret key for encrypt the JWT (Json Web Token) and the JWT header (</a:t>
            </a:r>
            <a:r>
              <a:rPr lang="en-US" sz="1100" dirty="0" err="1">
                <a:solidFill>
                  <a:schemeClr val="bg1"/>
                </a:solidFill>
              </a:rPr>
              <a:t>Authorizartion</a:t>
            </a:r>
            <a:r>
              <a:rPr lang="en-US" sz="1100" dirty="0">
                <a:solidFill>
                  <a:schemeClr val="bg1"/>
                </a:solidFill>
              </a:rPr>
              <a:t>).</a:t>
            </a:r>
          </a:p>
          <a:p>
            <a:pPr marL="1200150" lvl="2" indent="-285750">
              <a:lnSpc>
                <a:spcPct val="150000"/>
              </a:lnSpc>
              <a:buFont typeface="Arial" panose="020B0604020202020204" pitchFamily="34" charset="0"/>
              <a:buChar char="•"/>
            </a:pPr>
            <a:r>
              <a:rPr lang="en-US" sz="1100" b="1" dirty="0">
                <a:solidFill>
                  <a:schemeClr val="bg1"/>
                </a:solidFill>
              </a:rPr>
              <a:t>jwtProvider.java : </a:t>
            </a:r>
            <a:r>
              <a:rPr lang="en-US" sz="1100" dirty="0">
                <a:solidFill>
                  <a:schemeClr val="bg1"/>
                </a:solidFill>
                <a:hlinkClick r:id="rId2"/>
              </a:rPr>
              <a:t>GitHub Link for this file -&gt; </a:t>
            </a:r>
            <a:r>
              <a:rPr lang="en-US" sz="1100" dirty="0">
                <a:solidFill>
                  <a:schemeClr val="bg1"/>
                </a:solidFill>
              </a:rPr>
              <a:t> </a:t>
            </a:r>
          </a:p>
          <a:p>
            <a:pPr marL="1657350" lvl="3" indent="-285750">
              <a:lnSpc>
                <a:spcPct val="150000"/>
              </a:lnSpc>
              <a:buFont typeface="Arial" panose="020B0604020202020204" pitchFamily="34" charset="0"/>
              <a:buChar char="•"/>
            </a:pPr>
            <a:r>
              <a:rPr lang="en-US" sz="1050" b="1" dirty="0">
                <a:solidFill>
                  <a:schemeClr val="bg1"/>
                </a:solidFill>
              </a:rPr>
              <a:t>Contains functions :</a:t>
            </a:r>
          </a:p>
          <a:p>
            <a:pPr marL="2114550" lvl="4" indent="-285750">
              <a:lnSpc>
                <a:spcPct val="150000"/>
              </a:lnSpc>
              <a:buFont typeface="+mj-lt"/>
              <a:buAutoNum type="arabicPeriod"/>
            </a:pPr>
            <a:r>
              <a:rPr lang="en-US" sz="1000" b="1" dirty="0" err="1">
                <a:solidFill>
                  <a:schemeClr val="bg1"/>
                </a:solidFill>
              </a:rPr>
              <a:t>genearteToken</a:t>
            </a:r>
            <a:r>
              <a:rPr lang="en-US" sz="1000" b="1" dirty="0">
                <a:solidFill>
                  <a:schemeClr val="bg1"/>
                </a:solidFill>
              </a:rPr>
              <a:t>(Authentication auth) :</a:t>
            </a:r>
            <a:r>
              <a:rPr lang="en-US" sz="1100" dirty="0">
                <a:solidFill>
                  <a:schemeClr val="bg1"/>
                </a:solidFill>
              </a:rPr>
              <a:t>generate a 24 hours Token (signed with the security key in </a:t>
            </a:r>
            <a:r>
              <a:rPr lang="en-US" sz="1100" dirty="0" err="1">
                <a:solidFill>
                  <a:schemeClr val="bg1"/>
                </a:solidFill>
              </a:rPr>
              <a:t>jwtConst</a:t>
            </a:r>
            <a:r>
              <a:rPr lang="en-US" sz="1100" dirty="0">
                <a:solidFill>
                  <a:schemeClr val="bg1"/>
                </a:solidFill>
              </a:rPr>
              <a:t>) for each user login success.</a:t>
            </a:r>
          </a:p>
          <a:p>
            <a:pPr marL="2114550" lvl="4" indent="-285750">
              <a:lnSpc>
                <a:spcPct val="150000"/>
              </a:lnSpc>
              <a:buFont typeface="+mj-lt"/>
              <a:buAutoNum type="arabicPeriod"/>
            </a:pPr>
            <a:r>
              <a:rPr lang="en-US" sz="1000" b="1" dirty="0" err="1">
                <a:solidFill>
                  <a:schemeClr val="bg1"/>
                </a:solidFill>
              </a:rPr>
              <a:t>generateTokenResetPassword</a:t>
            </a:r>
            <a:r>
              <a:rPr lang="en-US" sz="1000" b="1" dirty="0">
                <a:solidFill>
                  <a:schemeClr val="bg1"/>
                </a:solidFill>
              </a:rPr>
              <a:t>(String email): </a:t>
            </a:r>
            <a:r>
              <a:rPr lang="en-US" sz="1100" dirty="0">
                <a:solidFill>
                  <a:schemeClr val="bg1"/>
                </a:solidFill>
              </a:rPr>
              <a:t>generate a  1 hour Token for reset password .</a:t>
            </a:r>
          </a:p>
          <a:p>
            <a:pPr marL="2114550" lvl="4" indent="-285750">
              <a:lnSpc>
                <a:spcPct val="150000"/>
              </a:lnSpc>
              <a:buFont typeface="+mj-lt"/>
              <a:buAutoNum type="arabicPeriod"/>
            </a:pPr>
            <a:r>
              <a:rPr lang="en-US" sz="1000" b="1" dirty="0" err="1">
                <a:solidFill>
                  <a:schemeClr val="bg1"/>
                </a:solidFill>
              </a:rPr>
              <a:t>getEmailFromToken</a:t>
            </a:r>
            <a:r>
              <a:rPr lang="en-US" sz="1000" b="1" dirty="0">
                <a:solidFill>
                  <a:schemeClr val="bg1"/>
                </a:solidFill>
              </a:rPr>
              <a:t>(String </a:t>
            </a:r>
            <a:r>
              <a:rPr lang="en-US" sz="1000" b="1" dirty="0" err="1">
                <a:solidFill>
                  <a:schemeClr val="bg1"/>
                </a:solidFill>
              </a:rPr>
              <a:t>jwt</a:t>
            </a:r>
            <a:r>
              <a:rPr lang="en-US" sz="1000" b="1" dirty="0">
                <a:solidFill>
                  <a:schemeClr val="bg1"/>
                </a:solidFill>
              </a:rPr>
              <a:t>): </a:t>
            </a:r>
            <a:r>
              <a:rPr lang="en-US" sz="1100" dirty="0">
                <a:solidFill>
                  <a:schemeClr val="bg1"/>
                </a:solidFill>
              </a:rPr>
              <a:t>returning the user email when the user send his </a:t>
            </a:r>
            <a:r>
              <a:rPr lang="en-US" sz="1100" dirty="0" err="1">
                <a:solidFill>
                  <a:schemeClr val="bg1"/>
                </a:solidFill>
              </a:rPr>
              <a:t>jwt</a:t>
            </a:r>
            <a:r>
              <a:rPr lang="en-US" sz="1100" dirty="0">
                <a:solidFill>
                  <a:schemeClr val="bg1"/>
                </a:solidFill>
              </a:rPr>
              <a:t>.</a:t>
            </a:r>
          </a:p>
          <a:p>
            <a:pPr marL="1200150" lvl="2" indent="-285750">
              <a:lnSpc>
                <a:spcPct val="150000"/>
              </a:lnSpc>
              <a:buFont typeface="Arial" panose="020B0604020202020204" pitchFamily="34" charset="0"/>
              <a:buChar char="•"/>
            </a:pPr>
            <a:r>
              <a:rPr lang="en-US" sz="1100" b="1" dirty="0">
                <a:solidFill>
                  <a:schemeClr val="bg1"/>
                </a:solidFill>
              </a:rPr>
              <a:t>JwtTokenValidator.java : </a:t>
            </a:r>
            <a:r>
              <a:rPr lang="en-US" sz="1100" dirty="0">
                <a:solidFill>
                  <a:schemeClr val="bg1"/>
                </a:solidFill>
                <a:hlinkClick r:id="rId3"/>
              </a:rPr>
              <a:t>GitHub Link for this file -&gt; </a:t>
            </a:r>
            <a:r>
              <a:rPr lang="en-US" sz="1100" dirty="0">
                <a:solidFill>
                  <a:schemeClr val="bg1"/>
                </a:solidFill>
              </a:rPr>
              <a:t>  A custom filter to validate JWT tokens in incoming requests.</a:t>
            </a:r>
          </a:p>
          <a:p>
            <a:pPr marL="1657350" lvl="3" indent="-285750">
              <a:lnSpc>
                <a:spcPct val="150000"/>
              </a:lnSpc>
              <a:buFont typeface="Arial" panose="020B0604020202020204" pitchFamily="34" charset="0"/>
              <a:buChar char="•"/>
            </a:pPr>
            <a:r>
              <a:rPr lang="en-US" sz="1100" dirty="0">
                <a:solidFill>
                  <a:schemeClr val="bg1"/>
                </a:solidFill>
              </a:rPr>
              <a:t>Contains function (</a:t>
            </a:r>
            <a:r>
              <a:rPr lang="en-US" sz="1100" dirty="0" err="1">
                <a:solidFill>
                  <a:schemeClr val="bg1"/>
                </a:solidFill>
              </a:rPr>
              <a:t>doFilterInternal</a:t>
            </a:r>
            <a:r>
              <a:rPr lang="en-US" sz="1100" dirty="0">
                <a:solidFill>
                  <a:schemeClr val="bg1"/>
                </a:solidFill>
              </a:rPr>
              <a:t>(</a:t>
            </a:r>
            <a:r>
              <a:rPr lang="en-US" sz="1100" dirty="0" err="1">
                <a:solidFill>
                  <a:schemeClr val="bg1"/>
                </a:solidFill>
              </a:rPr>
              <a:t>HttpServletRequest</a:t>
            </a:r>
            <a:r>
              <a:rPr lang="en-US" sz="1100" dirty="0">
                <a:solidFill>
                  <a:schemeClr val="bg1"/>
                </a:solidFill>
              </a:rPr>
              <a:t> request, </a:t>
            </a:r>
            <a:r>
              <a:rPr lang="en-US" sz="1100" dirty="0" err="1">
                <a:solidFill>
                  <a:schemeClr val="bg1"/>
                </a:solidFill>
              </a:rPr>
              <a:t>HttpServletResponse</a:t>
            </a:r>
            <a:r>
              <a:rPr lang="en-US" sz="1100" dirty="0">
                <a:solidFill>
                  <a:schemeClr val="bg1"/>
                </a:solidFill>
              </a:rPr>
              <a:t> response, </a:t>
            </a:r>
            <a:r>
              <a:rPr lang="en-US" sz="1100" dirty="0" err="1">
                <a:solidFill>
                  <a:schemeClr val="bg1"/>
                </a:solidFill>
              </a:rPr>
              <a:t>FilterChain</a:t>
            </a:r>
            <a:r>
              <a:rPr lang="en-US" sz="1100" dirty="0">
                <a:solidFill>
                  <a:schemeClr val="bg1"/>
                </a:solidFill>
              </a:rPr>
              <a:t> </a:t>
            </a:r>
            <a:r>
              <a:rPr lang="en-US" sz="1100" dirty="0" err="1">
                <a:solidFill>
                  <a:schemeClr val="bg1"/>
                </a:solidFill>
              </a:rPr>
              <a:t>filterChain</a:t>
            </a:r>
            <a:r>
              <a:rPr lang="en-US" sz="1100" dirty="0">
                <a:solidFill>
                  <a:schemeClr val="bg1"/>
                </a:solidFill>
              </a:rPr>
              <a:t>) :which check the validation of the sent token it takes the token from the request header (Authorization) from any end point require authorization.</a:t>
            </a:r>
          </a:p>
          <a:p>
            <a:pPr marL="1200150" lvl="2" indent="-285750">
              <a:lnSpc>
                <a:spcPct val="150000"/>
              </a:lnSpc>
              <a:buFont typeface="Arial" panose="020B0604020202020204" pitchFamily="34" charset="0"/>
              <a:buChar char="•"/>
            </a:pPr>
            <a:r>
              <a:rPr lang="en-US" sz="1100" b="1" dirty="0">
                <a:solidFill>
                  <a:schemeClr val="bg1"/>
                </a:solidFill>
              </a:rPr>
              <a:t>userRegistrationSecurityConfig.java: </a:t>
            </a:r>
            <a:r>
              <a:rPr lang="en-US" sz="1000" dirty="0">
                <a:solidFill>
                  <a:schemeClr val="bg1"/>
                </a:solidFill>
                <a:hlinkClick r:id="rId4"/>
              </a:rPr>
              <a:t>GitHub Link for this file -&gt; </a:t>
            </a:r>
            <a:endParaRPr lang="en-US" sz="1000" dirty="0">
              <a:solidFill>
                <a:schemeClr val="bg1"/>
              </a:solidFill>
            </a:endParaRPr>
          </a:p>
          <a:p>
            <a:pPr marL="1657350" lvl="3" indent="-285750">
              <a:lnSpc>
                <a:spcPct val="150000"/>
              </a:lnSpc>
              <a:buFont typeface="Arial" panose="020B0604020202020204" pitchFamily="34" charset="0"/>
              <a:buChar char="•"/>
            </a:pPr>
            <a:r>
              <a:rPr lang="en-US" sz="1000" dirty="0">
                <a:solidFill>
                  <a:schemeClr val="bg1"/>
                </a:solidFill>
              </a:rPr>
              <a:t>Contains ( Configuration Beans for  (</a:t>
            </a:r>
            <a:r>
              <a:rPr lang="en-US" sz="1000" dirty="0" err="1">
                <a:solidFill>
                  <a:schemeClr val="bg1"/>
                </a:solidFill>
              </a:rPr>
              <a:t>passwordEncoder</a:t>
            </a:r>
            <a:r>
              <a:rPr lang="en-US" sz="1000" dirty="0">
                <a:solidFill>
                  <a:schemeClr val="bg1"/>
                </a:solidFill>
              </a:rPr>
              <a:t> ,</a:t>
            </a:r>
            <a:r>
              <a:rPr lang="en-US" sz="1000" dirty="0" err="1">
                <a:solidFill>
                  <a:schemeClr val="bg1"/>
                </a:solidFill>
              </a:rPr>
              <a:t>securityFilterChain</a:t>
            </a:r>
            <a:r>
              <a:rPr lang="en-US" sz="1000" dirty="0">
                <a:solidFill>
                  <a:schemeClr val="bg1"/>
                </a:solidFill>
              </a:rPr>
              <a:t> and the </a:t>
            </a:r>
            <a:r>
              <a:rPr lang="en-US" sz="1000" dirty="0" err="1">
                <a:solidFill>
                  <a:schemeClr val="bg1"/>
                </a:solidFill>
              </a:rPr>
              <a:t>RoleHierarchy</a:t>
            </a:r>
            <a:r>
              <a:rPr lang="en-US" sz="1000" dirty="0">
                <a:solidFill>
                  <a:schemeClr val="bg1"/>
                </a:solidFill>
              </a:rPr>
              <a:t> (Admin , </a:t>
            </a:r>
            <a:r>
              <a:rPr lang="en-US" sz="1000" dirty="0" err="1">
                <a:solidFill>
                  <a:schemeClr val="bg1"/>
                </a:solidFill>
              </a:rPr>
              <a:t>jobseeker,Employer</a:t>
            </a:r>
            <a:r>
              <a:rPr lang="en-US" sz="1000" dirty="0">
                <a:solidFill>
                  <a:schemeClr val="bg1"/>
                </a:solidFill>
              </a:rPr>
              <a:t>)).</a:t>
            </a:r>
          </a:p>
          <a:p>
            <a:pPr marL="742950" lvl="1" indent="-285750">
              <a:lnSpc>
                <a:spcPct val="150000"/>
              </a:lnSpc>
              <a:buFont typeface="Arial" panose="020B0604020202020204" pitchFamily="34" charset="0"/>
              <a:buChar char="•"/>
            </a:pPr>
            <a:r>
              <a:rPr lang="en-US" sz="1200" b="1" dirty="0">
                <a:solidFill>
                  <a:schemeClr val="bg1"/>
                </a:solidFill>
              </a:rPr>
              <a:t>Controllers package  :</a:t>
            </a:r>
            <a:endParaRPr lang="en-US" sz="1200" dirty="0">
              <a:solidFill>
                <a:schemeClr val="bg1"/>
              </a:solidFill>
            </a:endParaRPr>
          </a:p>
          <a:p>
            <a:pPr marL="1200150" lvl="2" indent="-285750">
              <a:lnSpc>
                <a:spcPct val="150000"/>
              </a:lnSpc>
              <a:buFont typeface="Arial" panose="020B0604020202020204" pitchFamily="34" charset="0"/>
              <a:buChar char="•"/>
            </a:pPr>
            <a:r>
              <a:rPr lang="en-US" sz="1100" b="1" dirty="0">
                <a:solidFill>
                  <a:schemeClr val="bg1"/>
                </a:solidFill>
              </a:rPr>
              <a:t>authController.java :</a:t>
            </a:r>
            <a:r>
              <a:rPr lang="en-US" sz="1000" dirty="0">
                <a:solidFill>
                  <a:schemeClr val="bg1"/>
                </a:solidFill>
                <a:hlinkClick r:id="rId5"/>
              </a:rPr>
              <a:t> GitHub Link for this file -&gt; </a:t>
            </a:r>
            <a:r>
              <a:rPr lang="en-US" sz="1000" dirty="0">
                <a:solidFill>
                  <a:schemeClr val="bg1"/>
                </a:solidFill>
              </a:rPr>
              <a:t> contains the end points for (login , signup and password reset).</a:t>
            </a:r>
          </a:p>
          <a:p>
            <a:pPr marL="1657350" lvl="3" indent="-285750">
              <a:lnSpc>
                <a:spcPct val="150000"/>
              </a:lnSpc>
              <a:buFont typeface="Arial" panose="020B0604020202020204" pitchFamily="34" charset="0"/>
              <a:buChar char="•"/>
            </a:pPr>
            <a:r>
              <a:rPr lang="en-US" sz="1000" b="1" dirty="0">
                <a:solidFill>
                  <a:schemeClr val="bg1"/>
                </a:solidFill>
              </a:rPr>
              <a:t>@PostMapping("/jobSeeker/signup") : </a:t>
            </a:r>
            <a:r>
              <a:rPr lang="en-US" sz="1000" dirty="0">
                <a:solidFill>
                  <a:schemeClr val="bg1"/>
                </a:solidFill>
              </a:rPr>
              <a:t>this </a:t>
            </a:r>
            <a:r>
              <a:rPr lang="en-US" sz="1000" dirty="0" err="1">
                <a:solidFill>
                  <a:schemeClr val="bg1"/>
                </a:solidFill>
              </a:rPr>
              <a:t>api</a:t>
            </a:r>
            <a:r>
              <a:rPr lang="en-US" sz="1000" dirty="0">
                <a:solidFill>
                  <a:schemeClr val="bg1"/>
                </a:solidFill>
              </a:rPr>
              <a:t> take a request body contains all the data required for jobseeker signup and after signup successfully a </a:t>
            </a:r>
            <a:r>
              <a:rPr lang="en-US" sz="1000" dirty="0" err="1">
                <a:solidFill>
                  <a:schemeClr val="bg1"/>
                </a:solidFill>
              </a:rPr>
              <a:t>jobSeeekerProfile</a:t>
            </a:r>
            <a:r>
              <a:rPr lang="en-US" sz="1000" dirty="0">
                <a:solidFill>
                  <a:schemeClr val="bg1"/>
                </a:solidFill>
              </a:rPr>
              <a:t> is created with the data , this method response with the generated </a:t>
            </a:r>
            <a:r>
              <a:rPr lang="en-US" sz="1000" dirty="0" err="1">
                <a:solidFill>
                  <a:schemeClr val="bg1"/>
                </a:solidFill>
              </a:rPr>
              <a:t>jwt</a:t>
            </a:r>
            <a:r>
              <a:rPr lang="en-US" sz="1000" dirty="0">
                <a:solidFill>
                  <a:schemeClr val="bg1"/>
                </a:solidFill>
              </a:rPr>
              <a:t> to the front end to store it at the </a:t>
            </a:r>
            <a:r>
              <a:rPr lang="en-US" sz="1000" dirty="0" err="1">
                <a:solidFill>
                  <a:schemeClr val="bg1"/>
                </a:solidFill>
              </a:rPr>
              <a:t>localStorage</a:t>
            </a:r>
            <a:r>
              <a:rPr lang="en-US" sz="1000" dirty="0">
                <a:solidFill>
                  <a:schemeClr val="bg1"/>
                </a:solidFill>
              </a:rPr>
              <a:t> for another authenticated requests.</a:t>
            </a:r>
          </a:p>
          <a:p>
            <a:pPr marL="1657350" lvl="3" indent="-285750">
              <a:lnSpc>
                <a:spcPct val="150000"/>
              </a:lnSpc>
              <a:buFont typeface="Arial" panose="020B0604020202020204" pitchFamily="34" charset="0"/>
              <a:buChar char="•"/>
            </a:pPr>
            <a:r>
              <a:rPr lang="en-US" sz="1000" b="1" dirty="0">
                <a:solidFill>
                  <a:schemeClr val="bg1"/>
                </a:solidFill>
              </a:rPr>
              <a:t>@PostMapping("/company/signup"): </a:t>
            </a:r>
            <a:r>
              <a:rPr lang="en-US" sz="1000" dirty="0">
                <a:solidFill>
                  <a:schemeClr val="bg1"/>
                </a:solidFill>
              </a:rPr>
              <a:t>company registration </a:t>
            </a:r>
            <a:r>
              <a:rPr lang="en-US" sz="1000" dirty="0" err="1">
                <a:solidFill>
                  <a:schemeClr val="bg1"/>
                </a:solidFill>
              </a:rPr>
              <a:t>api</a:t>
            </a:r>
            <a:r>
              <a:rPr lang="en-US" sz="1000" b="1" dirty="0">
                <a:solidFill>
                  <a:schemeClr val="bg1"/>
                </a:solidFill>
              </a:rPr>
              <a:t>.</a:t>
            </a:r>
          </a:p>
          <a:p>
            <a:pPr marL="1657350" lvl="3" indent="-285750">
              <a:lnSpc>
                <a:spcPct val="150000"/>
              </a:lnSpc>
              <a:buFont typeface="Arial" panose="020B0604020202020204" pitchFamily="34" charset="0"/>
              <a:buChar char="•"/>
            </a:pPr>
            <a:r>
              <a:rPr lang="en-US" sz="1000" b="1" dirty="0">
                <a:solidFill>
                  <a:schemeClr val="bg1"/>
                </a:solidFill>
              </a:rPr>
              <a:t>@PostMapping("/signin") :  </a:t>
            </a:r>
            <a:r>
              <a:rPr lang="en-US" sz="1000" dirty="0">
                <a:solidFill>
                  <a:schemeClr val="bg1"/>
                </a:solidFill>
              </a:rPr>
              <a:t>It contains check for password and email then return a </a:t>
            </a:r>
            <a:r>
              <a:rPr lang="en-US" sz="1000" dirty="0" err="1">
                <a:solidFill>
                  <a:schemeClr val="bg1"/>
                </a:solidFill>
              </a:rPr>
              <a:t>jwt</a:t>
            </a:r>
            <a:r>
              <a:rPr lang="en-US" sz="1000" dirty="0">
                <a:solidFill>
                  <a:schemeClr val="bg1"/>
                </a:solidFill>
              </a:rPr>
              <a:t> for another authorized requests .</a:t>
            </a:r>
          </a:p>
          <a:p>
            <a:pPr marL="1657350" lvl="3" indent="-285750">
              <a:lnSpc>
                <a:spcPct val="150000"/>
              </a:lnSpc>
              <a:buFont typeface="Arial" panose="020B0604020202020204" pitchFamily="34" charset="0"/>
              <a:buChar char="•"/>
            </a:pPr>
            <a:r>
              <a:rPr lang="en-US" sz="1000" b="1" dirty="0">
                <a:solidFill>
                  <a:schemeClr val="bg1"/>
                </a:solidFill>
              </a:rPr>
              <a:t>@PostMapping("/request/{email}") : </a:t>
            </a:r>
            <a:r>
              <a:rPr lang="en-US" sz="1000" dirty="0">
                <a:solidFill>
                  <a:schemeClr val="bg1"/>
                </a:solidFill>
              </a:rPr>
              <a:t>this </a:t>
            </a:r>
            <a:r>
              <a:rPr lang="en-US" sz="1000" dirty="0" err="1">
                <a:solidFill>
                  <a:schemeClr val="bg1"/>
                </a:solidFill>
              </a:rPr>
              <a:t>api</a:t>
            </a:r>
            <a:r>
              <a:rPr lang="en-US" sz="1000" dirty="0">
                <a:solidFill>
                  <a:schemeClr val="bg1"/>
                </a:solidFill>
              </a:rPr>
              <a:t> for password reset , it sends a verification email to the user include the user token with limit 1 hour to reset.</a:t>
            </a:r>
          </a:p>
          <a:p>
            <a:pPr marL="1657350" lvl="3" indent="-285750">
              <a:lnSpc>
                <a:spcPct val="150000"/>
              </a:lnSpc>
              <a:buFont typeface="Arial" panose="020B0604020202020204" pitchFamily="34" charset="0"/>
              <a:buChar char="•"/>
            </a:pPr>
            <a:r>
              <a:rPr lang="en-US" sz="1000" b="1" dirty="0">
                <a:solidFill>
                  <a:schemeClr val="bg1"/>
                </a:solidFill>
              </a:rPr>
              <a:t>@PostMapping("/reset") : </a:t>
            </a:r>
            <a:r>
              <a:rPr lang="en-US" sz="1000" dirty="0">
                <a:solidFill>
                  <a:schemeClr val="bg1"/>
                </a:solidFill>
              </a:rPr>
              <a:t>This </a:t>
            </a:r>
            <a:r>
              <a:rPr lang="en-US" sz="1000" dirty="0" err="1">
                <a:solidFill>
                  <a:schemeClr val="bg1"/>
                </a:solidFill>
              </a:rPr>
              <a:t>api</a:t>
            </a:r>
            <a:r>
              <a:rPr lang="en-US" sz="1000" dirty="0">
                <a:solidFill>
                  <a:schemeClr val="bg1"/>
                </a:solidFill>
              </a:rPr>
              <a:t> takes as a request body {token ,</a:t>
            </a:r>
            <a:r>
              <a:rPr lang="en-US" sz="1000" dirty="0" err="1">
                <a:solidFill>
                  <a:schemeClr val="bg1"/>
                </a:solidFill>
              </a:rPr>
              <a:t>newPassword</a:t>
            </a:r>
            <a:r>
              <a:rPr lang="en-US" sz="1000" dirty="0">
                <a:solidFill>
                  <a:schemeClr val="bg1"/>
                </a:solidFill>
              </a:rPr>
              <a:t> } , check with token to verify the user and set the new password if the </a:t>
            </a:r>
            <a:r>
              <a:rPr lang="en-US" sz="1000" dirty="0" err="1">
                <a:solidFill>
                  <a:schemeClr val="bg1"/>
                </a:solidFill>
              </a:rPr>
              <a:t>the</a:t>
            </a:r>
            <a:r>
              <a:rPr lang="en-US" sz="1000" dirty="0">
                <a:solidFill>
                  <a:schemeClr val="bg1"/>
                </a:solidFill>
              </a:rPr>
              <a:t> token valid.</a:t>
            </a:r>
          </a:p>
          <a:p>
            <a:pPr marL="1657350" lvl="3" indent="-285750">
              <a:lnSpc>
                <a:spcPct val="150000"/>
              </a:lnSpc>
              <a:buFont typeface="Arial" panose="020B0604020202020204" pitchFamily="34" charset="0"/>
              <a:buChar char="•"/>
            </a:pPr>
            <a:r>
              <a:rPr lang="en-US" sz="1000" b="1" dirty="0">
                <a:solidFill>
                  <a:schemeClr val="bg1"/>
                </a:solidFill>
              </a:rPr>
              <a:t>Method (authenticate) : </a:t>
            </a:r>
            <a:r>
              <a:rPr lang="en-US" sz="1000" dirty="0">
                <a:solidFill>
                  <a:schemeClr val="bg1"/>
                </a:solidFill>
              </a:rPr>
              <a:t>This method check for password and email it is called in the </a:t>
            </a:r>
            <a:r>
              <a:rPr lang="en-US" sz="1000" dirty="0" err="1">
                <a:solidFill>
                  <a:schemeClr val="bg1"/>
                </a:solidFill>
              </a:rPr>
              <a:t>signin</a:t>
            </a:r>
            <a:r>
              <a:rPr lang="en-US" sz="1000" dirty="0">
                <a:solidFill>
                  <a:schemeClr val="bg1"/>
                </a:solidFill>
              </a:rPr>
              <a:t> </a:t>
            </a:r>
            <a:r>
              <a:rPr lang="en-US" sz="1000" dirty="0" err="1">
                <a:solidFill>
                  <a:schemeClr val="bg1"/>
                </a:solidFill>
              </a:rPr>
              <a:t>api</a:t>
            </a:r>
            <a:r>
              <a:rPr lang="en-US" sz="1000" dirty="0">
                <a:solidFill>
                  <a:schemeClr val="bg1"/>
                </a:solidFill>
              </a:rPr>
              <a:t>.</a:t>
            </a: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4802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45</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526534"/>
            <a:ext cx="12192000" cy="369332"/>
          </a:xfrm>
          <a:prstGeom prst="rect">
            <a:avLst/>
          </a:prstGeom>
          <a:noFill/>
        </p:spPr>
        <p:txBody>
          <a:bodyPr wrap="square" rtlCol="0">
            <a:spAutoFit/>
          </a:bodyPr>
          <a:lstStyle/>
          <a:p>
            <a:pPr algn="ctr"/>
            <a:r>
              <a:rPr lang="en-US" b="1" i="0" dirty="0">
                <a:solidFill>
                  <a:srgbClr val="0070C0"/>
                </a:solidFill>
                <a:effectLst/>
                <a:latin typeface="Söhne"/>
              </a:rPr>
              <a:t>-&gt; 5.4.1.2.3 :</a:t>
            </a:r>
            <a:r>
              <a:rPr lang="en-US" sz="1600" b="1" dirty="0">
                <a:solidFill>
                  <a:srgbClr val="0070C0"/>
                </a:solidFill>
                <a:latin typeface="Söhne"/>
              </a:rPr>
              <a:t> Front-end security</a:t>
            </a:r>
            <a:endParaRPr lang="en-US" b="1" dirty="0">
              <a:solidFill>
                <a:srgbClr val="0070C0"/>
              </a:solidFill>
            </a:endParaRPr>
          </a:p>
        </p:txBody>
      </p:sp>
      <p:sp>
        <p:nvSpPr>
          <p:cNvPr id="17" name="TextBox 16">
            <a:extLst>
              <a:ext uri="{FF2B5EF4-FFF2-40B4-BE49-F238E27FC236}">
                <a16:creationId xmlns:a16="http://schemas.microsoft.com/office/drawing/2014/main" id="{EE0735AC-46C4-91F2-6228-C3C0CF5B3F0B}"/>
              </a:ext>
            </a:extLst>
          </p:cNvPr>
          <p:cNvSpPr txBox="1"/>
          <p:nvPr/>
        </p:nvSpPr>
        <p:spPr>
          <a:xfrm>
            <a:off x="0" y="1033408"/>
            <a:ext cx="12192000" cy="26851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b="1" dirty="0">
                <a:solidFill>
                  <a:schemeClr val="bg1"/>
                </a:solidFill>
              </a:rPr>
              <a:t>The main packages for security :</a:t>
            </a:r>
          </a:p>
          <a:p>
            <a:pPr marL="742950" lvl="1" indent="-285750">
              <a:lnSpc>
                <a:spcPct val="150000"/>
              </a:lnSpc>
              <a:buFont typeface="Arial" panose="020B0604020202020204" pitchFamily="34" charset="0"/>
              <a:buChar char="•"/>
            </a:pPr>
            <a:r>
              <a:rPr lang="en-US" sz="1100" b="1" dirty="0">
                <a:solidFill>
                  <a:schemeClr val="bg1"/>
                </a:solidFill>
              </a:rPr>
              <a:t>Auth package : </a:t>
            </a:r>
            <a:r>
              <a:rPr lang="en-US" sz="1200" dirty="0">
                <a:solidFill>
                  <a:schemeClr val="bg1"/>
                </a:solidFill>
              </a:rPr>
              <a:t>This package include the </a:t>
            </a:r>
          </a:p>
          <a:p>
            <a:pPr marL="1200150" lvl="2" indent="-285750">
              <a:lnSpc>
                <a:spcPct val="150000"/>
              </a:lnSpc>
              <a:buFont typeface="Arial" panose="020B0604020202020204" pitchFamily="34" charset="0"/>
              <a:buChar char="•"/>
            </a:pPr>
            <a:r>
              <a:rPr lang="en-US" sz="1050" b="1" dirty="0">
                <a:solidFill>
                  <a:schemeClr val="bg1"/>
                </a:solidFill>
              </a:rPr>
              <a:t>Action.js :</a:t>
            </a:r>
            <a:r>
              <a:rPr lang="en-US" sz="1000" b="1" dirty="0">
                <a:solidFill>
                  <a:schemeClr val="bg1"/>
                </a:solidFill>
              </a:rPr>
              <a:t>  </a:t>
            </a:r>
            <a:r>
              <a:rPr lang="en-US" sz="1000" dirty="0">
                <a:solidFill>
                  <a:schemeClr val="bg1"/>
                </a:solidFill>
                <a:hlinkClick r:id="rId2"/>
              </a:rPr>
              <a:t>GitHub Link for this file -&gt; </a:t>
            </a:r>
            <a:r>
              <a:rPr lang="en-US" sz="1000" dirty="0">
                <a:solidFill>
                  <a:schemeClr val="bg1"/>
                </a:solidFill>
              </a:rPr>
              <a:t> This file connection between ( security at the front-end and security at the pack end ).</a:t>
            </a:r>
          </a:p>
          <a:p>
            <a:pPr marL="1657350" lvl="3" indent="-285750">
              <a:lnSpc>
                <a:spcPct val="150000"/>
              </a:lnSpc>
              <a:buFont typeface="Arial" panose="020B0604020202020204" pitchFamily="34" charset="0"/>
              <a:buChar char="•"/>
            </a:pPr>
            <a:r>
              <a:rPr lang="en-US" sz="1000" b="1" dirty="0">
                <a:solidFill>
                  <a:schemeClr val="bg1"/>
                </a:solidFill>
              </a:rPr>
              <a:t>Contains functions : </a:t>
            </a:r>
            <a:r>
              <a:rPr lang="en-US" sz="1000" b="1" dirty="0">
                <a:solidFill>
                  <a:schemeClr val="bg1"/>
                </a:solidFill>
                <a:hlinkClick r:id="rId3"/>
              </a:rPr>
              <a:t>Login page screen link</a:t>
            </a:r>
            <a:endParaRPr lang="en-US" sz="1000" b="1" dirty="0">
              <a:solidFill>
                <a:schemeClr val="bg1"/>
              </a:solidFill>
            </a:endParaRPr>
          </a:p>
          <a:p>
            <a:pPr marL="2114550" lvl="4" indent="-285750">
              <a:lnSpc>
                <a:spcPct val="150000"/>
              </a:lnSpc>
              <a:buFont typeface="Arial" panose="020B0604020202020204" pitchFamily="34" charset="0"/>
              <a:buChar char="•"/>
            </a:pPr>
            <a:r>
              <a:rPr lang="en-US" sz="900" b="1" dirty="0" err="1">
                <a:solidFill>
                  <a:schemeClr val="bg1"/>
                </a:solidFill>
              </a:rPr>
              <a:t>loginUser</a:t>
            </a:r>
            <a:r>
              <a:rPr lang="en-US" sz="900" b="1" dirty="0">
                <a:solidFill>
                  <a:schemeClr val="bg1"/>
                </a:solidFill>
              </a:rPr>
              <a:t>=(</a:t>
            </a:r>
            <a:r>
              <a:rPr lang="en-US" sz="900" b="1" dirty="0" err="1">
                <a:solidFill>
                  <a:schemeClr val="bg1"/>
                </a:solidFill>
              </a:rPr>
              <a:t>loginData</a:t>
            </a:r>
            <a:r>
              <a:rPr lang="en-US" sz="900" b="1" dirty="0">
                <a:solidFill>
                  <a:schemeClr val="bg1"/>
                </a:solidFill>
              </a:rPr>
              <a:t>) : </a:t>
            </a:r>
            <a:r>
              <a:rPr lang="en-US" sz="1000" dirty="0">
                <a:solidFill>
                  <a:schemeClr val="bg1"/>
                </a:solidFill>
              </a:rPr>
              <a:t>const {data}=await </a:t>
            </a:r>
            <a:r>
              <a:rPr lang="en-US" sz="1000" dirty="0" err="1">
                <a:solidFill>
                  <a:schemeClr val="bg1"/>
                </a:solidFill>
              </a:rPr>
              <a:t>axios.post</a:t>
            </a:r>
            <a:r>
              <a:rPr lang="en-US" sz="1000" dirty="0">
                <a:solidFill>
                  <a:schemeClr val="bg1"/>
                </a:solidFill>
              </a:rPr>
              <a:t>(`${API_BASE_URL}/auth/</a:t>
            </a:r>
            <a:r>
              <a:rPr lang="en-US" sz="1000" dirty="0" err="1">
                <a:solidFill>
                  <a:schemeClr val="bg1"/>
                </a:solidFill>
              </a:rPr>
              <a:t>signin</a:t>
            </a:r>
            <a:r>
              <a:rPr lang="en-US" sz="1000" dirty="0">
                <a:solidFill>
                  <a:schemeClr val="bg1"/>
                </a:solidFill>
              </a:rPr>
              <a:t>`,</a:t>
            </a:r>
            <a:r>
              <a:rPr lang="en-US" sz="1000" dirty="0" err="1">
                <a:solidFill>
                  <a:schemeClr val="bg1"/>
                </a:solidFill>
              </a:rPr>
              <a:t>loginData</a:t>
            </a:r>
            <a:r>
              <a:rPr lang="en-US" sz="1000" dirty="0">
                <a:solidFill>
                  <a:schemeClr val="bg1"/>
                </a:solidFill>
              </a:rPr>
              <a:t>) the response of this call include </a:t>
            </a:r>
            <a:r>
              <a:rPr lang="en-US" sz="1000" dirty="0" err="1">
                <a:solidFill>
                  <a:schemeClr val="bg1"/>
                </a:solidFill>
              </a:rPr>
              <a:t>jwt</a:t>
            </a:r>
            <a:r>
              <a:rPr lang="en-US" sz="1000" dirty="0">
                <a:solidFill>
                  <a:schemeClr val="bg1"/>
                </a:solidFill>
              </a:rPr>
              <a:t> stored at the </a:t>
            </a:r>
            <a:r>
              <a:rPr lang="en-US" sz="1000" dirty="0" err="1">
                <a:solidFill>
                  <a:schemeClr val="bg1"/>
                </a:solidFill>
              </a:rPr>
              <a:t>localStorage</a:t>
            </a:r>
            <a:r>
              <a:rPr lang="en-US" sz="1000" dirty="0">
                <a:solidFill>
                  <a:schemeClr val="bg1"/>
                </a:solidFill>
              </a:rPr>
              <a:t> </a:t>
            </a:r>
            <a:r>
              <a:rPr lang="en-US" sz="1000" dirty="0" err="1">
                <a:solidFill>
                  <a:schemeClr val="bg1"/>
                </a:solidFill>
              </a:rPr>
              <a:t>localStorage.setItem</a:t>
            </a:r>
            <a:r>
              <a:rPr lang="en-US" sz="1000" dirty="0">
                <a:solidFill>
                  <a:schemeClr val="bg1"/>
                </a:solidFill>
              </a:rPr>
              <a:t>("</a:t>
            </a:r>
            <a:r>
              <a:rPr lang="en-US" sz="1000" dirty="0" err="1">
                <a:solidFill>
                  <a:schemeClr val="bg1"/>
                </a:solidFill>
              </a:rPr>
              <a:t>jwt</a:t>
            </a:r>
            <a:r>
              <a:rPr lang="en-US" sz="1000" dirty="0">
                <a:solidFill>
                  <a:schemeClr val="bg1"/>
                </a:solidFill>
              </a:rPr>
              <a:t>",</a:t>
            </a:r>
            <a:r>
              <a:rPr lang="en-US" sz="1000" dirty="0" err="1">
                <a:solidFill>
                  <a:schemeClr val="bg1"/>
                </a:solidFill>
              </a:rPr>
              <a:t>data.jwt</a:t>
            </a:r>
            <a:r>
              <a:rPr lang="en-US" sz="1000" dirty="0">
                <a:solidFill>
                  <a:schemeClr val="bg1"/>
                </a:solidFill>
              </a:rPr>
              <a:t>).</a:t>
            </a:r>
            <a:endParaRPr lang="en-US" sz="1000" b="1" dirty="0">
              <a:solidFill>
                <a:schemeClr val="bg1"/>
              </a:solidFill>
            </a:endParaRPr>
          </a:p>
          <a:p>
            <a:pPr marL="2114550" lvl="4" indent="-285750">
              <a:lnSpc>
                <a:spcPct val="150000"/>
              </a:lnSpc>
              <a:buFont typeface="Arial" panose="020B0604020202020204" pitchFamily="34" charset="0"/>
              <a:buChar char="•"/>
            </a:pPr>
            <a:r>
              <a:rPr lang="en-US" sz="1000" dirty="0">
                <a:solidFill>
                  <a:schemeClr val="bg1"/>
                </a:solidFill>
              </a:rPr>
              <a:t> </a:t>
            </a:r>
            <a:r>
              <a:rPr lang="en-US" sz="900" b="1" dirty="0" err="1">
                <a:solidFill>
                  <a:schemeClr val="bg1"/>
                </a:solidFill>
              </a:rPr>
              <a:t>sendMailVerificationPassword</a:t>
            </a:r>
            <a:r>
              <a:rPr lang="en-US" sz="900" b="1" dirty="0">
                <a:solidFill>
                  <a:schemeClr val="bg1"/>
                </a:solidFill>
              </a:rPr>
              <a:t>=(Email) : </a:t>
            </a:r>
            <a:r>
              <a:rPr lang="en-US" sz="1000" dirty="0">
                <a:solidFill>
                  <a:schemeClr val="bg1"/>
                </a:solidFill>
              </a:rPr>
              <a:t>sending a verification email for user to reset password and the response includes </a:t>
            </a:r>
            <a:r>
              <a:rPr lang="en-US" sz="1000" dirty="0" err="1">
                <a:solidFill>
                  <a:schemeClr val="bg1"/>
                </a:solidFill>
              </a:rPr>
              <a:t>jwt</a:t>
            </a:r>
            <a:r>
              <a:rPr lang="en-US" sz="1000" dirty="0">
                <a:solidFill>
                  <a:schemeClr val="bg1"/>
                </a:solidFill>
              </a:rPr>
              <a:t> like </a:t>
            </a:r>
            <a:r>
              <a:rPr lang="en-US" sz="1000" dirty="0" err="1">
                <a:solidFill>
                  <a:schemeClr val="bg1"/>
                </a:solidFill>
              </a:rPr>
              <a:t>signin</a:t>
            </a:r>
            <a:r>
              <a:rPr lang="en-US" sz="1000" dirty="0">
                <a:solidFill>
                  <a:schemeClr val="bg1"/>
                </a:solidFill>
              </a:rPr>
              <a:t>.</a:t>
            </a:r>
          </a:p>
          <a:p>
            <a:pPr marL="2114550" lvl="4" indent="-285750">
              <a:lnSpc>
                <a:spcPct val="150000"/>
              </a:lnSpc>
              <a:buFont typeface="Arial" panose="020B0604020202020204" pitchFamily="34" charset="0"/>
              <a:buChar char="•"/>
            </a:pPr>
            <a:r>
              <a:rPr lang="en-US" sz="900" b="1" dirty="0" err="1">
                <a:solidFill>
                  <a:schemeClr val="bg1"/>
                </a:solidFill>
              </a:rPr>
              <a:t>registerJobSeekerUser</a:t>
            </a:r>
            <a:r>
              <a:rPr lang="en-US" sz="900" b="1" dirty="0">
                <a:solidFill>
                  <a:schemeClr val="bg1"/>
                </a:solidFill>
              </a:rPr>
              <a:t>=(</a:t>
            </a:r>
            <a:r>
              <a:rPr lang="en-US" sz="900" b="1" dirty="0" err="1">
                <a:solidFill>
                  <a:schemeClr val="bg1"/>
                </a:solidFill>
              </a:rPr>
              <a:t>registerJobSeekerData</a:t>
            </a:r>
            <a:r>
              <a:rPr lang="en-US" sz="900" b="1" dirty="0">
                <a:solidFill>
                  <a:schemeClr val="bg1"/>
                </a:solidFill>
              </a:rPr>
              <a:t>) or </a:t>
            </a:r>
            <a:r>
              <a:rPr lang="en-US" sz="900" b="1" dirty="0" err="1">
                <a:solidFill>
                  <a:schemeClr val="bg1"/>
                </a:solidFill>
              </a:rPr>
              <a:t>registrerCompanyUser</a:t>
            </a:r>
            <a:r>
              <a:rPr lang="en-US" sz="900" b="1" dirty="0">
                <a:solidFill>
                  <a:schemeClr val="bg1"/>
                </a:solidFill>
              </a:rPr>
              <a:t>=(</a:t>
            </a:r>
            <a:r>
              <a:rPr lang="en-US" sz="900" b="1" dirty="0" err="1">
                <a:solidFill>
                  <a:schemeClr val="bg1"/>
                </a:solidFill>
              </a:rPr>
              <a:t>registrerCompanyUserData</a:t>
            </a:r>
            <a:r>
              <a:rPr lang="en-US" sz="900" b="1" dirty="0">
                <a:solidFill>
                  <a:schemeClr val="bg1"/>
                </a:solidFill>
              </a:rPr>
              <a:t>) : </a:t>
            </a:r>
            <a:r>
              <a:rPr lang="en-US" sz="900" b="1" dirty="0">
                <a:solidFill>
                  <a:schemeClr val="bg1"/>
                </a:solidFill>
                <a:hlinkClick r:id="rId4"/>
              </a:rPr>
              <a:t>Registration page screen Link</a:t>
            </a:r>
            <a:r>
              <a:rPr lang="en-US" sz="900" b="1" dirty="0">
                <a:solidFill>
                  <a:schemeClr val="bg1"/>
                </a:solidFill>
              </a:rPr>
              <a:t> </a:t>
            </a:r>
            <a:br>
              <a:rPr lang="en-US" sz="900" b="1" dirty="0">
                <a:solidFill>
                  <a:schemeClr val="bg1"/>
                </a:solidFill>
              </a:rPr>
            </a:br>
            <a:r>
              <a:rPr lang="en-US" sz="900" dirty="0">
                <a:solidFill>
                  <a:schemeClr val="bg1"/>
                </a:solidFill>
              </a:rPr>
              <a:t>at this registration if the user select his type jobseeker the required input data of jobseeker will appear else the required input data of the company will appear</a:t>
            </a:r>
          </a:p>
          <a:p>
            <a:pPr marL="1200150" lvl="2" indent="-285750">
              <a:lnSpc>
                <a:spcPct val="150000"/>
              </a:lnSpc>
              <a:buFont typeface="Arial" panose="020B0604020202020204" pitchFamily="34" charset="0"/>
              <a:buChar char="•"/>
            </a:pPr>
            <a:r>
              <a:rPr lang="en-US" sz="1050" b="1" dirty="0">
                <a:solidFill>
                  <a:schemeClr val="bg1"/>
                </a:solidFill>
              </a:rPr>
              <a:t>Reducer.js : </a:t>
            </a:r>
            <a:r>
              <a:rPr lang="en-US" sz="1050" dirty="0">
                <a:solidFill>
                  <a:schemeClr val="bg1"/>
                </a:solidFill>
                <a:hlinkClick r:id="rId5"/>
              </a:rPr>
              <a:t>GitHub Link for this file -&gt;</a:t>
            </a:r>
            <a:r>
              <a:rPr lang="en-US" sz="1050" dirty="0">
                <a:solidFill>
                  <a:schemeClr val="bg1"/>
                </a:solidFill>
              </a:rPr>
              <a:t> This </a:t>
            </a:r>
            <a:r>
              <a:rPr lang="en-US" sz="1050" dirty="0" err="1">
                <a:solidFill>
                  <a:schemeClr val="bg1"/>
                </a:solidFill>
              </a:rPr>
              <a:t>authReducer</a:t>
            </a:r>
            <a:r>
              <a:rPr lang="en-US" sz="1050" dirty="0">
                <a:solidFill>
                  <a:schemeClr val="bg1"/>
                </a:solidFill>
              </a:rPr>
              <a:t> is stored at a store of redux </a:t>
            </a:r>
            <a:r>
              <a:rPr lang="en-US" sz="1050" dirty="0" err="1">
                <a:solidFill>
                  <a:schemeClr val="bg1"/>
                </a:solidFill>
              </a:rPr>
              <a:t>thunk</a:t>
            </a:r>
            <a:r>
              <a:rPr lang="en-US" sz="1050" dirty="0">
                <a:solidFill>
                  <a:schemeClr val="bg1"/>
                </a:solidFill>
              </a:rPr>
              <a:t> </a:t>
            </a:r>
            <a:r>
              <a:rPr lang="en-US" sz="1050" dirty="0" err="1">
                <a:solidFill>
                  <a:schemeClr val="bg1"/>
                </a:solidFill>
              </a:rPr>
              <a:t>wich</a:t>
            </a:r>
            <a:r>
              <a:rPr lang="en-US" sz="1050" dirty="0">
                <a:solidFill>
                  <a:schemeClr val="bg1"/>
                </a:solidFill>
              </a:rPr>
              <a:t> word as a store middleware for communication between front-end and back it stores the retrieved data and responses from back-end to access these data and responses in the front-end.</a:t>
            </a:r>
            <a:endParaRPr lang="en-US" sz="1050" b="1" dirty="0">
              <a:solidFill>
                <a:schemeClr val="bg1"/>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4461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46</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526534"/>
            <a:ext cx="12192000" cy="369332"/>
          </a:xfrm>
          <a:prstGeom prst="rect">
            <a:avLst/>
          </a:prstGeom>
          <a:noFill/>
        </p:spPr>
        <p:txBody>
          <a:bodyPr wrap="square" rtlCol="0">
            <a:spAutoFit/>
          </a:bodyPr>
          <a:lstStyle/>
          <a:p>
            <a:pPr algn="ctr"/>
            <a:r>
              <a:rPr lang="en-US" b="1" i="0" dirty="0">
                <a:solidFill>
                  <a:srgbClr val="0070C0"/>
                </a:solidFill>
                <a:effectLst/>
                <a:latin typeface="Söhne"/>
              </a:rPr>
              <a:t>-&gt; 5.4.1.2.3 :Back-end jobseeker functionality</a:t>
            </a:r>
            <a:endParaRPr lang="en-US" b="1" dirty="0">
              <a:solidFill>
                <a:srgbClr val="0070C0"/>
              </a:solidFill>
            </a:endParaRPr>
          </a:p>
        </p:txBody>
      </p:sp>
      <p:sp>
        <p:nvSpPr>
          <p:cNvPr id="17" name="TextBox 16">
            <a:extLst>
              <a:ext uri="{FF2B5EF4-FFF2-40B4-BE49-F238E27FC236}">
                <a16:creationId xmlns:a16="http://schemas.microsoft.com/office/drawing/2014/main" id="{EE0735AC-46C4-91F2-6228-C3C0CF5B3F0B}"/>
              </a:ext>
            </a:extLst>
          </p:cNvPr>
          <p:cNvSpPr txBox="1"/>
          <p:nvPr/>
        </p:nvSpPr>
        <p:spPr>
          <a:xfrm>
            <a:off x="0" y="1033408"/>
            <a:ext cx="12192000" cy="49937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b="1" dirty="0">
                <a:solidFill>
                  <a:schemeClr val="bg1"/>
                </a:solidFill>
              </a:rPr>
              <a:t>The main packages for jobseeker : (DTO,Controller,Service,Repository,profile,qualification,requests,service,skill)</a:t>
            </a:r>
          </a:p>
          <a:p>
            <a:pPr marL="742950" lvl="1" indent="-285750">
              <a:lnSpc>
                <a:spcPct val="150000"/>
              </a:lnSpc>
              <a:buFont typeface="Arial" panose="020B0604020202020204" pitchFamily="34" charset="0"/>
              <a:buChar char="•"/>
            </a:pPr>
            <a:r>
              <a:rPr lang="en-US" sz="1100" b="1" dirty="0">
                <a:solidFill>
                  <a:schemeClr val="bg1"/>
                </a:solidFill>
              </a:rPr>
              <a:t>Controller package : </a:t>
            </a:r>
            <a:r>
              <a:rPr lang="en-US" sz="1200" dirty="0">
                <a:solidFill>
                  <a:schemeClr val="bg1"/>
                </a:solidFill>
                <a:hlinkClick r:id="rId2"/>
              </a:rPr>
              <a:t>GitHub Link for this package-&gt; </a:t>
            </a:r>
            <a:r>
              <a:rPr lang="en-US" sz="1200" dirty="0">
                <a:solidFill>
                  <a:schemeClr val="bg1"/>
                </a:solidFill>
              </a:rPr>
              <a:t>This package include the Rest Controller end points : </a:t>
            </a:r>
          </a:p>
          <a:p>
            <a:pPr marL="1200150" lvl="2" indent="-285750">
              <a:lnSpc>
                <a:spcPct val="150000"/>
              </a:lnSpc>
              <a:buFont typeface="Arial" panose="020B0604020202020204" pitchFamily="34" charset="0"/>
              <a:buChar char="•"/>
            </a:pPr>
            <a:r>
              <a:rPr lang="en-US" sz="1050" b="1" dirty="0">
                <a:solidFill>
                  <a:schemeClr val="bg1"/>
                </a:solidFill>
              </a:rPr>
              <a:t>jobSeekerRestController.java :</a:t>
            </a:r>
            <a:r>
              <a:rPr lang="en-US" sz="1000" b="1" dirty="0">
                <a:solidFill>
                  <a:schemeClr val="bg1"/>
                </a:solidFill>
              </a:rPr>
              <a:t>  </a:t>
            </a:r>
            <a:r>
              <a:rPr lang="en-US" sz="1000" dirty="0">
                <a:solidFill>
                  <a:schemeClr val="bg1"/>
                </a:solidFill>
                <a:hlinkClick r:id="rId3"/>
              </a:rPr>
              <a:t>GitHub Link for this file -&gt;</a:t>
            </a:r>
            <a:endParaRPr lang="en-US" sz="1000" dirty="0">
              <a:solidFill>
                <a:schemeClr val="bg1"/>
              </a:solidFill>
            </a:endParaRPr>
          </a:p>
          <a:p>
            <a:pPr marL="1657350" lvl="3" indent="-285750">
              <a:lnSpc>
                <a:spcPct val="150000"/>
              </a:lnSpc>
              <a:buFont typeface="Arial" panose="020B0604020202020204" pitchFamily="34" charset="0"/>
              <a:buChar char="•"/>
            </a:pPr>
            <a:r>
              <a:rPr lang="en-US" sz="1000" b="1" dirty="0">
                <a:solidFill>
                  <a:schemeClr val="bg1"/>
                </a:solidFill>
              </a:rPr>
              <a:t>Contains functions :</a:t>
            </a:r>
          </a:p>
          <a:p>
            <a:pPr marL="2114550" lvl="4" indent="-285750">
              <a:lnSpc>
                <a:spcPct val="150000"/>
              </a:lnSpc>
              <a:buFont typeface="Arial" panose="020B0604020202020204" pitchFamily="34" charset="0"/>
              <a:buChar char="•"/>
            </a:pPr>
            <a:r>
              <a:rPr lang="en-US" sz="900" b="1" dirty="0">
                <a:solidFill>
                  <a:schemeClr val="bg1"/>
                </a:solidFill>
              </a:rPr>
              <a:t>@PostMapping("/save-skills-qualifications") : </a:t>
            </a:r>
            <a:r>
              <a:rPr lang="en-US" sz="1000" dirty="0">
                <a:solidFill>
                  <a:schemeClr val="bg1"/>
                </a:solidFill>
              </a:rPr>
              <a:t>this end point take from job seeker user List of skills and list of qualifications and insert these lists into the database for apply with them or search for a job with them . </a:t>
            </a:r>
            <a:r>
              <a:rPr lang="en-US" sz="1000" dirty="0">
                <a:solidFill>
                  <a:schemeClr val="bg1"/>
                </a:solidFill>
                <a:hlinkClick r:id="rId4"/>
              </a:rPr>
              <a:t>Save Skills Screen Ling -&gt;</a:t>
            </a:r>
            <a:endParaRPr lang="en-US" sz="1000" dirty="0">
              <a:solidFill>
                <a:schemeClr val="bg1"/>
              </a:solidFill>
            </a:endParaRPr>
          </a:p>
          <a:p>
            <a:pPr marL="2114550" lvl="4" indent="-285750">
              <a:lnSpc>
                <a:spcPct val="150000"/>
              </a:lnSpc>
              <a:buFont typeface="Arial" panose="020B0604020202020204" pitchFamily="34" charset="0"/>
              <a:buChar char="•"/>
            </a:pPr>
            <a:r>
              <a:rPr lang="en-US" sz="900" b="1" dirty="0">
                <a:solidFill>
                  <a:schemeClr val="bg1"/>
                </a:solidFill>
              </a:rPr>
              <a:t>@PutMapping("/update"): </a:t>
            </a:r>
            <a:r>
              <a:rPr lang="en-US" sz="1000" dirty="0">
                <a:solidFill>
                  <a:schemeClr val="bg1"/>
                </a:solidFill>
              </a:rPr>
              <a:t>This end point update job Seeker profile data.</a:t>
            </a:r>
          </a:p>
          <a:p>
            <a:pPr marL="2114550" lvl="4" indent="-285750">
              <a:lnSpc>
                <a:spcPct val="150000"/>
              </a:lnSpc>
              <a:buFont typeface="Arial" panose="020B0604020202020204" pitchFamily="34" charset="0"/>
              <a:buChar char="•"/>
            </a:pPr>
            <a:r>
              <a:rPr lang="en-US" sz="900" b="1" dirty="0">
                <a:solidFill>
                  <a:schemeClr val="bg1"/>
                </a:solidFill>
              </a:rPr>
              <a:t>@PostMapping("/apply") : </a:t>
            </a:r>
            <a:r>
              <a:rPr lang="en-US" sz="900" b="1" dirty="0">
                <a:solidFill>
                  <a:schemeClr val="bg1"/>
                </a:solidFill>
                <a:hlinkClick r:id="rId5"/>
              </a:rPr>
              <a:t>Apply For Job Link -&gt; </a:t>
            </a:r>
            <a:r>
              <a:rPr lang="en-US" sz="900" dirty="0">
                <a:solidFill>
                  <a:schemeClr val="bg1"/>
                </a:solidFill>
              </a:rPr>
              <a:t>This end point make the job seeker user to apply on a posted job which match his qualifications and skills with percentage 50% or more and this method take the job seeker application skills and compare these skills with the post skills and then return to the job seeker a simple response contains this remained skills to complete and qualified for 100 % as a support for jobseeker to find a job or to know more about the job market.</a:t>
            </a:r>
            <a:endParaRPr lang="en-US" sz="800" b="1" dirty="0">
              <a:solidFill>
                <a:schemeClr val="bg1"/>
              </a:solidFill>
            </a:endParaRPr>
          </a:p>
          <a:p>
            <a:pPr marL="2114550" lvl="4" indent="-285750">
              <a:lnSpc>
                <a:spcPct val="150000"/>
              </a:lnSpc>
              <a:buFont typeface="Arial" panose="020B0604020202020204" pitchFamily="34" charset="0"/>
              <a:buChar char="•"/>
            </a:pPr>
            <a:r>
              <a:rPr lang="en-US" sz="900" b="1" dirty="0">
                <a:solidFill>
                  <a:schemeClr val="bg1"/>
                </a:solidFill>
              </a:rPr>
              <a:t>@GetMapping("/findAllApplications/{id}") : </a:t>
            </a:r>
            <a:r>
              <a:rPr lang="en-US" sz="900" b="1" dirty="0">
                <a:solidFill>
                  <a:schemeClr val="bg1"/>
                </a:solidFill>
                <a:hlinkClick r:id="rId6"/>
              </a:rPr>
              <a:t>Show application Details </a:t>
            </a:r>
            <a:r>
              <a:rPr lang="en-US" sz="900" b="1" dirty="0" err="1">
                <a:solidFill>
                  <a:schemeClr val="bg1"/>
                </a:solidFill>
                <a:hlinkClick r:id="rId6"/>
              </a:rPr>
              <a:t>Linke</a:t>
            </a:r>
            <a:r>
              <a:rPr lang="en-US" sz="900" b="1" dirty="0">
                <a:solidFill>
                  <a:schemeClr val="bg1"/>
                </a:solidFill>
                <a:hlinkClick r:id="rId6"/>
              </a:rPr>
              <a:t> -&gt;</a:t>
            </a:r>
            <a:r>
              <a:rPr lang="en-US" sz="900" b="1" dirty="0">
                <a:solidFill>
                  <a:schemeClr val="bg1"/>
                </a:solidFill>
              </a:rPr>
              <a:t> </a:t>
            </a:r>
            <a:r>
              <a:rPr lang="en-US" sz="1000" dirty="0">
                <a:solidFill>
                  <a:schemeClr val="bg1"/>
                </a:solidFill>
              </a:rPr>
              <a:t>This end point make get all the job seeker applications to review these applications and know if accepted or not and it also return the matched skills of the application with related post </a:t>
            </a:r>
          </a:p>
          <a:p>
            <a:pPr marL="742950" lvl="1" indent="-285750">
              <a:lnSpc>
                <a:spcPct val="150000"/>
              </a:lnSpc>
              <a:buFont typeface="Arial" panose="020B0604020202020204" pitchFamily="34" charset="0"/>
              <a:buChar char="•"/>
            </a:pPr>
            <a:r>
              <a:rPr lang="en-US" sz="1200" b="1" dirty="0">
                <a:solidFill>
                  <a:schemeClr val="bg1"/>
                </a:solidFill>
              </a:rPr>
              <a:t>Service package : This package includes all the Business Logic of jobseeker </a:t>
            </a:r>
            <a:r>
              <a:rPr lang="en-US" sz="1200" dirty="0">
                <a:solidFill>
                  <a:schemeClr val="bg1"/>
                </a:solidFill>
              </a:rPr>
              <a:t>(</a:t>
            </a:r>
            <a:r>
              <a:rPr lang="en-US" sz="1200" dirty="0" err="1">
                <a:solidFill>
                  <a:schemeClr val="bg1"/>
                </a:solidFill>
              </a:rPr>
              <a:t>insertJobSeekerSkillsAndQualifications</a:t>
            </a:r>
            <a:r>
              <a:rPr lang="en-US" sz="1200" dirty="0">
                <a:solidFill>
                  <a:schemeClr val="bg1"/>
                </a:solidFill>
              </a:rPr>
              <a:t>, </a:t>
            </a:r>
            <a:r>
              <a:rPr lang="en-US" sz="1200" dirty="0" err="1">
                <a:solidFill>
                  <a:schemeClr val="bg1"/>
                </a:solidFill>
              </a:rPr>
              <a:t>findAllApplicationsForJobSeeker</a:t>
            </a:r>
            <a:r>
              <a:rPr lang="en-US" sz="1200" dirty="0">
                <a:solidFill>
                  <a:schemeClr val="bg1"/>
                </a:solidFill>
              </a:rPr>
              <a:t>, 			</a:t>
            </a:r>
            <a:r>
              <a:rPr lang="en-US" sz="1200" dirty="0" err="1">
                <a:solidFill>
                  <a:schemeClr val="bg1"/>
                </a:solidFill>
              </a:rPr>
              <a:t>applyForPost</a:t>
            </a:r>
            <a:r>
              <a:rPr lang="en-US" sz="1200" dirty="0">
                <a:solidFill>
                  <a:schemeClr val="bg1"/>
                </a:solidFill>
              </a:rPr>
              <a:t>, </a:t>
            </a:r>
            <a:r>
              <a:rPr lang="en-US" sz="1200" dirty="0" err="1">
                <a:solidFill>
                  <a:schemeClr val="bg1"/>
                </a:solidFill>
              </a:rPr>
              <a:t>getPostsWithSkillsOnPublic</a:t>
            </a:r>
            <a:r>
              <a:rPr lang="en-US" sz="1200" dirty="0">
                <a:solidFill>
                  <a:schemeClr val="bg1"/>
                </a:solidFill>
              </a:rPr>
              <a:t>(The first match Algorithm)).</a:t>
            </a:r>
          </a:p>
          <a:p>
            <a:pPr marL="1200150" lvl="2" indent="-285750">
              <a:lnSpc>
                <a:spcPct val="150000"/>
              </a:lnSpc>
              <a:buFont typeface="+mj-lt"/>
              <a:buAutoNum type="arabicPeriod"/>
            </a:pPr>
            <a:r>
              <a:rPr lang="en-US" sz="1200" b="1" dirty="0">
                <a:solidFill>
                  <a:schemeClr val="bg1"/>
                </a:solidFill>
              </a:rPr>
              <a:t>jobSeekerServiceInterface.java: </a:t>
            </a:r>
            <a:r>
              <a:rPr lang="en-US" sz="1200" dirty="0">
                <a:solidFill>
                  <a:schemeClr val="bg1"/>
                </a:solidFill>
                <a:hlinkClick r:id="rId7"/>
              </a:rPr>
              <a:t>GitHub Link for this file -&gt; </a:t>
            </a:r>
            <a:r>
              <a:rPr lang="en-US" sz="1200" dirty="0">
                <a:solidFill>
                  <a:schemeClr val="bg1"/>
                </a:solidFill>
              </a:rPr>
              <a:t>This interface contains all the services for jobseeker Entity.</a:t>
            </a:r>
          </a:p>
          <a:p>
            <a:pPr marL="1200150" lvl="2" indent="-285750">
              <a:lnSpc>
                <a:spcPct val="150000"/>
              </a:lnSpc>
              <a:buFont typeface="+mj-lt"/>
              <a:buAutoNum type="arabicPeriod"/>
            </a:pPr>
            <a:r>
              <a:rPr lang="en-US" sz="1200" b="1" dirty="0">
                <a:solidFill>
                  <a:schemeClr val="bg1"/>
                </a:solidFill>
              </a:rPr>
              <a:t>jobSeekerService.java : </a:t>
            </a:r>
            <a:r>
              <a:rPr lang="en-US" sz="1200" dirty="0">
                <a:solidFill>
                  <a:schemeClr val="bg1"/>
                </a:solidFill>
                <a:hlinkClick r:id="rId8"/>
              </a:rPr>
              <a:t>GitHub Link for this file -&gt; </a:t>
            </a:r>
            <a:r>
              <a:rPr lang="en-US" sz="1200" dirty="0">
                <a:solidFill>
                  <a:schemeClr val="bg1"/>
                </a:solidFill>
              </a:rPr>
              <a:t>This class contains all the implementation of the service interface including the first match algorithm.</a:t>
            </a:r>
          </a:p>
          <a:p>
            <a:pPr marL="1200150" lvl="2" indent="-285750">
              <a:lnSpc>
                <a:spcPct val="150000"/>
              </a:lnSpc>
              <a:buFont typeface="+mj-lt"/>
              <a:buAutoNum type="arabicPeriod"/>
            </a:pPr>
            <a:r>
              <a:rPr lang="en-US" sz="1200" b="1" dirty="0">
                <a:solidFill>
                  <a:schemeClr val="bg1"/>
                </a:solidFill>
              </a:rPr>
              <a:t>jobSeekerRepository.java: </a:t>
            </a:r>
            <a:r>
              <a:rPr lang="en-US" sz="1200" dirty="0">
                <a:solidFill>
                  <a:schemeClr val="bg1"/>
                </a:solidFill>
                <a:hlinkClick r:id="rId9"/>
              </a:rPr>
              <a:t>GitHub Link for this file -&gt; </a:t>
            </a:r>
            <a:r>
              <a:rPr lang="en-US" sz="1200" dirty="0">
                <a:solidFill>
                  <a:schemeClr val="bg1"/>
                </a:solidFill>
              </a:rPr>
              <a:t>This interface of the entity </a:t>
            </a:r>
            <a:r>
              <a:rPr lang="en-US" sz="1200" dirty="0" err="1">
                <a:solidFill>
                  <a:schemeClr val="bg1"/>
                </a:solidFill>
              </a:rPr>
              <a:t>jpa</a:t>
            </a:r>
            <a:r>
              <a:rPr lang="en-US" sz="1200" dirty="0">
                <a:solidFill>
                  <a:schemeClr val="bg1"/>
                </a:solidFill>
              </a:rPr>
              <a:t> repository which contains all the functions communicate with the database (retrieve ,update ,delete ,add , select with </a:t>
            </a:r>
            <a:r>
              <a:rPr lang="en-US" sz="1200" dirty="0" err="1">
                <a:solidFill>
                  <a:schemeClr val="bg1"/>
                </a:solidFill>
              </a:rPr>
              <a:t>innerjoin</a:t>
            </a:r>
            <a:r>
              <a:rPr lang="en-US" sz="1200" dirty="0">
                <a:solidFill>
                  <a:schemeClr val="bg1"/>
                </a:solidFill>
              </a:rPr>
              <a:t>, </a:t>
            </a:r>
            <a:r>
              <a:rPr lang="en-US" sz="1200" dirty="0" err="1">
                <a:solidFill>
                  <a:schemeClr val="bg1"/>
                </a:solidFill>
              </a:rPr>
              <a:t>outerjoin</a:t>
            </a:r>
            <a:r>
              <a:rPr lang="en-US" sz="1200" dirty="0">
                <a:solidFill>
                  <a:schemeClr val="bg1"/>
                </a:solidFill>
              </a:rPr>
              <a:t> ,</a:t>
            </a:r>
            <a:r>
              <a:rPr lang="en-US" sz="1200" dirty="0" err="1">
                <a:solidFill>
                  <a:schemeClr val="bg1"/>
                </a:solidFill>
              </a:rPr>
              <a:t>leftjoin</a:t>
            </a:r>
            <a:r>
              <a:rPr lang="en-US" sz="1200" dirty="0">
                <a:solidFill>
                  <a:schemeClr val="bg1"/>
                </a:solidFill>
              </a:rPr>
              <a:t> ….).</a:t>
            </a:r>
          </a:p>
          <a:p>
            <a:pPr marL="1200150" lvl="2" indent="-285750">
              <a:lnSpc>
                <a:spcPct val="150000"/>
              </a:lnSpc>
              <a:buFont typeface="Arial" panose="020B0604020202020204" pitchFamily="34" charset="0"/>
              <a:buChar char="•"/>
            </a:pPr>
            <a:endParaRPr lang="en-US" sz="1000" dirty="0">
              <a:solidFill>
                <a:schemeClr val="bg1"/>
              </a:solidFill>
            </a:endParaRPr>
          </a:p>
          <a:p>
            <a:pPr marL="1200150" lvl="2" indent="-285750">
              <a:lnSpc>
                <a:spcPct val="150000"/>
              </a:lnSpc>
              <a:buFont typeface="Arial" panose="020B0604020202020204" pitchFamily="34" charset="0"/>
              <a:buChar char="•"/>
            </a:pPr>
            <a:endParaRPr lang="en-US" sz="1000" dirty="0">
              <a:solidFill>
                <a:schemeClr val="bg1"/>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4635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47</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526534"/>
            <a:ext cx="12192000" cy="369332"/>
          </a:xfrm>
          <a:prstGeom prst="rect">
            <a:avLst/>
          </a:prstGeom>
          <a:noFill/>
        </p:spPr>
        <p:txBody>
          <a:bodyPr wrap="square" rtlCol="0">
            <a:spAutoFit/>
          </a:bodyPr>
          <a:lstStyle/>
          <a:p>
            <a:pPr algn="ctr"/>
            <a:r>
              <a:rPr lang="en-US" b="1" i="0" dirty="0">
                <a:solidFill>
                  <a:srgbClr val="0070C0"/>
                </a:solidFill>
                <a:effectLst/>
                <a:latin typeface="Söhne"/>
              </a:rPr>
              <a:t>-&gt; 5.4.1.2.3.1: Back-end </a:t>
            </a:r>
            <a:r>
              <a:rPr lang="en-US" b="1" i="0" dirty="0" err="1">
                <a:solidFill>
                  <a:srgbClr val="0070C0"/>
                </a:solidFill>
                <a:effectLst/>
                <a:latin typeface="Söhne"/>
              </a:rPr>
              <a:t>jobSeeker</a:t>
            </a:r>
            <a:r>
              <a:rPr lang="en-US" b="1" i="0" dirty="0">
                <a:solidFill>
                  <a:srgbClr val="0070C0"/>
                </a:solidFill>
                <a:effectLst/>
                <a:latin typeface="Söhne"/>
              </a:rPr>
              <a:t> job matching Algorithm </a:t>
            </a:r>
            <a:endParaRPr lang="en-US" b="1" dirty="0">
              <a:solidFill>
                <a:srgbClr val="0070C0"/>
              </a:solidFill>
            </a:endParaRPr>
          </a:p>
        </p:txBody>
      </p:sp>
      <p:sp>
        <p:nvSpPr>
          <p:cNvPr id="17" name="TextBox 16">
            <a:extLst>
              <a:ext uri="{FF2B5EF4-FFF2-40B4-BE49-F238E27FC236}">
                <a16:creationId xmlns:a16="http://schemas.microsoft.com/office/drawing/2014/main" id="{EE0735AC-46C4-91F2-6228-C3C0CF5B3F0B}"/>
              </a:ext>
            </a:extLst>
          </p:cNvPr>
          <p:cNvSpPr txBox="1"/>
          <p:nvPr/>
        </p:nvSpPr>
        <p:spPr>
          <a:xfrm>
            <a:off x="0" y="1033408"/>
            <a:ext cx="12192000" cy="63748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b="1" dirty="0">
                <a:solidFill>
                  <a:schemeClr val="bg1"/>
                </a:solidFill>
              </a:rPr>
              <a:t>The main idea of this algorithm is to find the posts that match with jobseeker profile skills and qualifications:</a:t>
            </a:r>
          </a:p>
          <a:p>
            <a:pPr lvl="1" eaLnBrk="0" fontAlgn="base" hangingPunct="0">
              <a:spcBef>
                <a:spcPct val="0"/>
              </a:spcBef>
              <a:spcAft>
                <a:spcPct val="0"/>
              </a:spcAft>
              <a:buFontTx/>
              <a:buChar char="•"/>
            </a:pPr>
            <a:r>
              <a:rPr lang="en-US" sz="1100" b="1" dirty="0">
                <a:solidFill>
                  <a:schemeClr val="bg1"/>
                </a:solidFill>
              </a:rPr>
              <a:t>      The End Point  @GetMapping("/findPostsWithProfileSkills/{id}") : </a:t>
            </a:r>
            <a:r>
              <a:rPr kumimoji="0" lang="en-US" altLang="en-US" sz="1100" b="0" i="0" u="none" strike="noStrike" cap="none" normalizeH="0" baseline="0" dirty="0">
                <a:ln>
                  <a:noFill/>
                </a:ln>
                <a:solidFill>
                  <a:schemeClr val="bg1"/>
                </a:solidFill>
                <a:effectLst/>
                <a:latin typeface="Arial" panose="020B0604020202020204" pitchFamily="34" charset="0"/>
              </a:rPr>
              <a:t>This annotation maps HTTP GET requests to the specified URI ("/</a:t>
            </a:r>
            <a:r>
              <a:rPr kumimoji="0" lang="en-US" altLang="en-US" sz="1100" b="0" i="0" u="none" strike="noStrike" cap="none" normalizeH="0" baseline="0" dirty="0" err="1">
                <a:ln>
                  <a:noFill/>
                </a:ln>
                <a:solidFill>
                  <a:schemeClr val="bg1"/>
                </a:solidFill>
                <a:effectLst/>
                <a:latin typeface="Arial" panose="020B0604020202020204" pitchFamily="34" charset="0"/>
              </a:rPr>
              <a:t>findPostsWithProfileSkills</a:t>
            </a:r>
            <a:r>
              <a:rPr kumimoji="0" lang="en-US" altLang="en-US" sz="1100" b="0" i="0" u="none" strike="noStrike" cap="none" normalizeH="0" baseline="0" dirty="0">
                <a:ln>
                  <a:noFill/>
                </a:ln>
                <a:solidFill>
                  <a:schemeClr val="bg1"/>
                </a:solidFill>
                <a:effectLst/>
                <a:latin typeface="Arial" panose="020B0604020202020204" pitchFamily="34" charset="0"/>
              </a:rPr>
              <a:t>/{id}") to this 	method. It expects an ID as a path variable. (</a:t>
            </a:r>
          </a:p>
          <a:p>
            <a:pPr lvl="1" eaLnBrk="0" fontAlgn="base" hangingPunct="0">
              <a:spcBef>
                <a:spcPct val="0"/>
              </a:spcBef>
              <a:spcAft>
                <a:spcPct val="0"/>
              </a:spcAft>
              <a:buFontTx/>
              <a:buChar char="•"/>
            </a:pPr>
            <a:endParaRPr lang="en-US" altLang="en-US" sz="1100" dirty="0">
              <a:solidFill>
                <a:schemeClr val="bg1"/>
              </a:solidFill>
              <a:latin typeface="Arial" panose="020B0604020202020204" pitchFamily="34" charset="0"/>
            </a:endParaRPr>
          </a:p>
          <a:p>
            <a:pPr lvl="1" eaLnBrk="0" fontAlgn="base" hangingPunct="0">
              <a:spcBef>
                <a:spcPct val="0"/>
              </a:spcBef>
              <a:spcAft>
                <a:spcPct val="0"/>
              </a:spcAft>
              <a:buFontTx/>
              <a:buChar char="•"/>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1" eaLnBrk="0" fontAlgn="base" hangingPunct="0">
              <a:spcBef>
                <a:spcPct val="0"/>
              </a:spcBef>
              <a:spcAft>
                <a:spcPct val="0"/>
              </a:spcAft>
              <a:buFontTx/>
              <a:buChar char="•"/>
            </a:pPr>
            <a:endParaRPr lang="en-US" altLang="en-US" sz="1100" dirty="0">
              <a:solidFill>
                <a:schemeClr val="bg1"/>
              </a:solidFill>
              <a:latin typeface="Arial" panose="020B0604020202020204" pitchFamily="34" charset="0"/>
            </a:endParaRPr>
          </a:p>
          <a:p>
            <a:pPr lvl="1" eaLnBrk="0" fontAlgn="base" hangingPunct="0">
              <a:spcBef>
                <a:spcPct val="0"/>
              </a:spcBef>
              <a:spcAft>
                <a:spcPct val="0"/>
              </a:spcAft>
              <a:buFontTx/>
              <a:buChar char="•"/>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1" eaLnBrk="0" fontAlgn="base" hangingPunct="0">
              <a:spcBef>
                <a:spcPct val="0"/>
              </a:spcBef>
              <a:spcAft>
                <a:spcPct val="0"/>
              </a:spcAft>
              <a:buFontTx/>
              <a:buChar char="•"/>
            </a:pPr>
            <a:endParaRPr lang="en-US" altLang="en-US" sz="1100" dirty="0">
              <a:solidFill>
                <a:schemeClr val="bg1"/>
              </a:solidFill>
              <a:latin typeface="Arial" panose="020B0604020202020204" pitchFamily="34" charset="0"/>
            </a:endParaRPr>
          </a:p>
          <a:p>
            <a:pPr lvl="1" eaLnBrk="0" fontAlgn="base" hangingPunct="0">
              <a:spcBef>
                <a:spcPct val="0"/>
              </a:spcBef>
              <a:spcAft>
                <a:spcPct val="0"/>
              </a:spcAft>
              <a:buFontTx/>
              <a:buChar char="•"/>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1" eaLnBrk="0" fontAlgn="base" hangingPunct="0">
              <a:spcBef>
                <a:spcPct val="0"/>
              </a:spcBef>
              <a:spcAft>
                <a:spcPct val="0"/>
              </a:spcAft>
              <a:buFontTx/>
              <a:buChar char="•"/>
            </a:pPr>
            <a:endParaRPr lang="en-US" altLang="en-US" sz="1100" dirty="0">
              <a:solidFill>
                <a:schemeClr val="bg1"/>
              </a:solidFill>
              <a:latin typeface="Arial" panose="020B0604020202020204" pitchFamily="34" charset="0"/>
            </a:endParaRPr>
          </a:p>
          <a:p>
            <a:pPr lvl="1" eaLnBrk="0" fontAlgn="base" hangingPunct="0">
              <a:spcBef>
                <a:spcPct val="0"/>
              </a:spcBef>
              <a:spcAft>
                <a:spcPct val="0"/>
              </a:spcAft>
              <a:buFontTx/>
              <a:buChar char="•"/>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1" eaLnBrk="0" fontAlgn="base" hangingPunct="0">
              <a:spcBef>
                <a:spcPct val="0"/>
              </a:spcBef>
              <a:spcAft>
                <a:spcPct val="0"/>
              </a:spcAft>
              <a:buFontTx/>
              <a:buChar char="•"/>
            </a:pPr>
            <a:endParaRPr lang="en-US" altLang="en-US" sz="1100" dirty="0">
              <a:solidFill>
                <a:schemeClr val="bg1"/>
              </a:solidFill>
              <a:latin typeface="Arial" panose="020B0604020202020204" pitchFamily="34" charset="0"/>
            </a:endParaRPr>
          </a:p>
          <a:p>
            <a:pPr lvl="1" eaLnBrk="0" fontAlgn="base" hangingPunct="0">
              <a:spcBef>
                <a:spcPct val="0"/>
              </a:spcBef>
              <a:spcAft>
                <a:spcPct val="0"/>
              </a:spcAft>
              <a:buFontTx/>
              <a:buChar char="•"/>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1" eaLnBrk="0" fontAlgn="base" hangingPunct="0">
              <a:spcBef>
                <a:spcPct val="0"/>
              </a:spcBef>
              <a:spcAft>
                <a:spcPct val="0"/>
              </a:spcAft>
              <a:buFontTx/>
              <a:buChar char="•"/>
            </a:pPr>
            <a:endParaRPr lang="en-US" altLang="en-US" sz="1100" dirty="0">
              <a:solidFill>
                <a:schemeClr val="bg1"/>
              </a:solidFill>
              <a:latin typeface="Arial" panose="020B0604020202020204" pitchFamily="34" charset="0"/>
            </a:endParaRPr>
          </a:p>
          <a:p>
            <a:pPr lvl="1" eaLnBrk="0" fontAlgn="base" hangingPunct="0">
              <a:spcBef>
                <a:spcPct val="0"/>
              </a:spcBef>
              <a:spcAft>
                <a:spcPct val="0"/>
              </a:spcAft>
              <a:buFontTx/>
              <a:buChar char="•"/>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1" eaLnBrk="0" fontAlgn="base" hangingPunct="0">
              <a:spcBef>
                <a:spcPct val="0"/>
              </a:spcBef>
              <a:spcAft>
                <a:spcPct val="0"/>
              </a:spcAft>
              <a:buFontTx/>
              <a:buChar char="•"/>
            </a:pPr>
            <a:endParaRPr lang="en-US" altLang="en-US" sz="1100" dirty="0">
              <a:solidFill>
                <a:schemeClr val="bg1"/>
              </a:solidFill>
              <a:latin typeface="Arial" panose="020B0604020202020204" pitchFamily="34" charset="0"/>
            </a:endParaRPr>
          </a:p>
          <a:p>
            <a:pPr lvl="1" eaLnBrk="0" fontAlgn="base" hangingPunct="0">
              <a:spcBef>
                <a:spcPct val="0"/>
              </a:spcBef>
              <a:spcAft>
                <a:spcPct val="0"/>
              </a:spcAft>
              <a:buFontTx/>
              <a:buChar char="•"/>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1" eaLnBrk="0" fontAlgn="base" hangingPunct="0">
              <a:spcBef>
                <a:spcPct val="0"/>
              </a:spcBef>
              <a:spcAft>
                <a:spcPct val="0"/>
              </a:spcAft>
              <a:buFontTx/>
              <a:buChar char="•"/>
            </a:pPr>
            <a:endParaRPr lang="en-US" altLang="en-US" sz="1100" dirty="0">
              <a:solidFill>
                <a:schemeClr val="bg1"/>
              </a:solidFill>
              <a:latin typeface="Arial" panose="020B0604020202020204" pitchFamily="34" charset="0"/>
            </a:endParaRPr>
          </a:p>
          <a:p>
            <a:pPr lvl="2" eaLnBrk="0" fontAlgn="base" hangingPunct="0">
              <a:spcBef>
                <a:spcPct val="0"/>
              </a:spcBef>
              <a:spcAft>
                <a:spcPct val="0"/>
              </a:spcAft>
              <a:buFontTx/>
              <a:buChar char="•"/>
            </a:pPr>
            <a:r>
              <a:rPr kumimoji="0" lang="en-US" altLang="en-US" sz="1100" b="0" i="0" u="none" strike="noStrike" cap="none" normalizeH="0" baseline="0" dirty="0">
                <a:ln>
                  <a:noFill/>
                </a:ln>
                <a:solidFill>
                  <a:schemeClr val="bg1"/>
                </a:solidFill>
                <a:effectLst/>
                <a:latin typeface="Arial" panose="020B0604020202020204" pitchFamily="34" charset="0"/>
              </a:rPr>
              <a:t> </a:t>
            </a:r>
            <a:r>
              <a:rPr lang="en-US" sz="1100" b="1" dirty="0">
                <a:solidFill>
                  <a:schemeClr val="bg1"/>
                </a:solidFill>
              </a:rPr>
              <a:t>Logic : </a:t>
            </a:r>
          </a:p>
          <a:p>
            <a:pPr lvl="3" eaLnBrk="0" fontAlgn="base" hangingPunct="0">
              <a:spcBef>
                <a:spcPct val="0"/>
              </a:spcBef>
              <a:spcAft>
                <a:spcPct val="0"/>
              </a:spcAft>
              <a:buFontTx/>
              <a:buChar char="•"/>
            </a:pPr>
            <a:r>
              <a:rPr kumimoji="0" lang="en-US" altLang="en-US" sz="1100" b="1" i="0" u="none" strike="noStrike" cap="none" normalizeH="0" baseline="0" dirty="0">
                <a:ln>
                  <a:noFill/>
                </a:ln>
                <a:solidFill>
                  <a:schemeClr val="bg1"/>
                </a:solidFill>
                <a:effectLst/>
                <a:latin typeface="Arial" panose="020B0604020202020204" pitchFamily="34" charset="0"/>
              </a:rPr>
              <a:t>   </a:t>
            </a:r>
            <a:r>
              <a:rPr kumimoji="0" lang="en-US" altLang="en-US" sz="1100" b="0" i="0" u="none" strike="noStrike" cap="none" normalizeH="0" baseline="0" dirty="0">
                <a:ln>
                  <a:noFill/>
                </a:ln>
                <a:solidFill>
                  <a:schemeClr val="bg1"/>
                </a:solidFill>
                <a:effectLst/>
                <a:latin typeface="Arial" panose="020B0604020202020204" pitchFamily="34" charset="0"/>
              </a:rPr>
              <a:t>It first attempts to find the user associated with the provided JWT token using </a:t>
            </a:r>
            <a:r>
              <a:rPr kumimoji="0" lang="en-US" altLang="en-US" sz="1000" b="0" i="0" u="none" strike="noStrike" cap="none" normalizeH="0" baseline="0" dirty="0" err="1">
                <a:ln>
                  <a:noFill/>
                </a:ln>
                <a:solidFill>
                  <a:schemeClr val="bg1"/>
                </a:solidFill>
                <a:effectLst/>
                <a:latin typeface="Arial Unicode MS"/>
              </a:rPr>
              <a:t>userServiceI.findUserByJwt</a:t>
            </a:r>
            <a:r>
              <a:rPr kumimoji="0" lang="en-US" altLang="en-US" sz="1000" b="0" i="0" u="none" strike="noStrike" cap="none" normalizeH="0" baseline="0" dirty="0">
                <a:ln>
                  <a:noFill/>
                </a:ln>
                <a:solidFill>
                  <a:schemeClr val="bg1"/>
                </a:solidFill>
                <a:effectLst/>
                <a:latin typeface="Arial Unicode MS"/>
              </a:rPr>
              <a:t>(</a:t>
            </a:r>
            <a:r>
              <a:rPr kumimoji="0" lang="en-US" altLang="en-US" sz="1000" b="0" i="0" u="none" strike="noStrike" cap="none" normalizeH="0" baseline="0" dirty="0" err="1">
                <a:ln>
                  <a:noFill/>
                </a:ln>
                <a:solidFill>
                  <a:schemeClr val="bg1"/>
                </a:solidFill>
                <a:effectLst/>
                <a:latin typeface="Arial Unicode MS"/>
              </a:rPr>
              <a:t>jwt</a:t>
            </a:r>
            <a:r>
              <a:rPr kumimoji="0" lang="en-US" altLang="en-US" sz="1000" b="0" i="0" u="none" strike="noStrike" cap="none" normalizeH="0" baseline="0" dirty="0">
                <a:ln>
                  <a:noFill/>
                </a:ln>
                <a:solidFill>
                  <a:schemeClr val="bg1"/>
                </a:solidFill>
                <a:effectLst/>
                <a:latin typeface="Arial Unicode MS"/>
              </a:rPr>
              <a:t>).</a:t>
            </a:r>
          </a:p>
          <a:p>
            <a:pPr lvl="3" eaLnBrk="0" fontAlgn="base" hangingPunct="0">
              <a:spcBef>
                <a:spcPct val="0"/>
              </a:spcBef>
              <a:spcAft>
                <a:spcPct val="0"/>
              </a:spcAft>
              <a:buFontTx/>
              <a:buChar char="•"/>
            </a:pPr>
            <a:r>
              <a:rPr kumimoji="0" lang="en-US" altLang="en-US" sz="1100" i="0" u="none" strike="noStrike" cap="none" normalizeH="0" baseline="0" dirty="0">
                <a:ln>
                  <a:noFill/>
                </a:ln>
                <a:solidFill>
                  <a:schemeClr val="bg1"/>
                </a:solidFill>
                <a:effectLst/>
                <a:latin typeface="Arial" panose="020B0604020202020204" pitchFamily="34" charset="0"/>
              </a:rPr>
              <a:t>   If the user is found and is of type "</a:t>
            </a:r>
            <a:r>
              <a:rPr kumimoji="0" lang="en-US" altLang="en-US" sz="1100" i="0" u="none" strike="noStrike" cap="none" normalizeH="0" baseline="0" dirty="0" err="1">
                <a:ln>
                  <a:noFill/>
                </a:ln>
                <a:solidFill>
                  <a:schemeClr val="bg1"/>
                </a:solidFill>
                <a:effectLst/>
                <a:latin typeface="Arial" panose="020B0604020202020204" pitchFamily="34" charset="0"/>
              </a:rPr>
              <a:t>jobSeeker</a:t>
            </a:r>
            <a:r>
              <a:rPr kumimoji="0" lang="en-US" altLang="en-US" sz="1100" i="0" u="none" strike="noStrike" cap="none" normalizeH="0" baseline="0" dirty="0">
                <a:ln>
                  <a:noFill/>
                </a:ln>
                <a:solidFill>
                  <a:schemeClr val="bg1"/>
                </a:solidFill>
                <a:effectLst/>
                <a:latin typeface="Arial" panose="020B0604020202020204" pitchFamily="34" charset="0"/>
              </a:rPr>
              <a:t>", </a:t>
            </a:r>
            <a:r>
              <a:rPr kumimoji="0" lang="en-US" altLang="en-US" sz="1200" i="0" u="none" strike="noStrike" cap="none" normalizeH="0" baseline="0" dirty="0">
                <a:ln>
                  <a:noFill/>
                </a:ln>
                <a:solidFill>
                  <a:schemeClr val="bg1"/>
                </a:solidFill>
                <a:effectLst/>
                <a:latin typeface="Arial" panose="020B0604020202020204" pitchFamily="34" charset="0"/>
              </a:rPr>
              <a:t>it returns a </a:t>
            </a:r>
            <a:r>
              <a:rPr kumimoji="0" lang="en-US" altLang="en-US" sz="1400" i="0" u="none" strike="noStrike" cap="none" normalizeH="0" baseline="0" dirty="0" err="1">
                <a:ln>
                  <a:noFill/>
                </a:ln>
                <a:solidFill>
                  <a:schemeClr val="bg1"/>
                </a:solidFill>
                <a:effectLst/>
                <a:latin typeface="Arial Unicode MS"/>
              </a:rPr>
              <a:t>ResponseEntity</a:t>
            </a:r>
            <a:r>
              <a:rPr kumimoji="0" lang="en-US" altLang="en-US" sz="1000" i="0" u="none" strike="noStrike" cap="none" normalizeH="0" baseline="0" dirty="0">
                <a:ln>
                  <a:noFill/>
                </a:ln>
                <a:solidFill>
                  <a:schemeClr val="bg1"/>
                </a:solidFill>
                <a:effectLst/>
              </a:rPr>
              <a:t> containing a list of posts with skills on public</a:t>
            </a:r>
            <a:r>
              <a:rPr kumimoji="0" lang="en-US" altLang="en-US" sz="400" i="0" u="none" strike="noStrike" cap="none" normalizeH="0" baseline="0" dirty="0">
                <a:ln>
                  <a:noFill/>
                </a:ln>
                <a:solidFill>
                  <a:schemeClr val="bg1"/>
                </a:solidFill>
                <a:effectLst/>
              </a:rPr>
              <a:t>. .</a:t>
            </a:r>
            <a:endParaRPr lang="en-US" altLang="en-US" sz="1100" dirty="0">
              <a:solidFill>
                <a:schemeClr val="bg1"/>
              </a:solidFill>
              <a:latin typeface="Arial" panose="020B0604020202020204" pitchFamily="34" charset="0"/>
            </a:endParaRPr>
          </a:p>
          <a:p>
            <a:pPr lvl="3" eaLnBrk="0" fontAlgn="base" hangingPunct="0">
              <a:spcBef>
                <a:spcPct val="0"/>
              </a:spcBef>
              <a:spcAft>
                <a:spcPct val="0"/>
              </a:spcAft>
              <a:buFontTx/>
              <a:buChar char="•"/>
            </a:pPr>
            <a:r>
              <a:rPr lang="en-US" altLang="en-US" sz="1100" dirty="0">
                <a:solidFill>
                  <a:schemeClr val="bg1"/>
                </a:solidFill>
                <a:latin typeface="Arial" panose="020B0604020202020204" pitchFamily="34" charset="0"/>
              </a:rPr>
              <a:t>   This end point returns a sorted List of posts from the highest match to the lowest match.</a:t>
            </a:r>
          </a:p>
          <a:p>
            <a:pPr lvl="1" eaLnBrk="0" fontAlgn="base" hangingPunct="0">
              <a:spcBef>
                <a:spcPct val="0"/>
              </a:spcBef>
              <a:spcAft>
                <a:spcPct val="0"/>
              </a:spcAft>
              <a:buFontTx/>
              <a:buChar char="•"/>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1" eaLnBrk="0" fontAlgn="base" hangingPunct="0">
              <a:spcBef>
                <a:spcPct val="0"/>
              </a:spcBef>
              <a:spcAft>
                <a:spcPct val="0"/>
              </a:spcAft>
              <a:buFontTx/>
              <a:buChar char="•"/>
            </a:pPr>
            <a:endParaRPr lang="en-US" altLang="en-US" sz="1100" dirty="0">
              <a:solidFill>
                <a:schemeClr val="bg1"/>
              </a:solidFill>
              <a:latin typeface="Arial" panose="020B0604020202020204" pitchFamily="34" charset="0"/>
            </a:endParaRPr>
          </a:p>
          <a:p>
            <a:pPr lvl="1" eaLnBrk="0" fontAlgn="base" hangingPunct="0">
              <a:spcBef>
                <a:spcPct val="0"/>
              </a:spcBef>
              <a:spcAft>
                <a:spcPct val="0"/>
              </a:spcAft>
              <a:buFontTx/>
              <a:buChar char="•"/>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1" eaLnBrk="0" fontAlgn="base" hangingPunct="0">
              <a:spcBef>
                <a:spcPct val="0"/>
              </a:spcBef>
              <a:spcAft>
                <a:spcPct val="0"/>
              </a:spcAft>
              <a:buFontTx/>
              <a:buChar char="•"/>
            </a:pPr>
            <a:endParaRPr lang="en-US" altLang="en-US" sz="1100" dirty="0">
              <a:solidFill>
                <a:schemeClr val="bg1"/>
              </a:solidFill>
              <a:latin typeface="Arial" panose="020B0604020202020204" pitchFamily="34" charset="0"/>
            </a:endParaRPr>
          </a:p>
          <a:p>
            <a:pPr lvl="1" eaLnBrk="0" fontAlgn="base" hangingPunct="0">
              <a:spcBef>
                <a:spcPct val="0"/>
              </a:spcBef>
              <a:spcAft>
                <a:spcPct val="0"/>
              </a:spcAft>
              <a:buFontTx/>
              <a:buChar char="•"/>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1" eaLnBrk="0" fontAlgn="base" hangingPunct="0">
              <a:spcBef>
                <a:spcPct val="0"/>
              </a:spcBef>
              <a:spcAft>
                <a:spcPct val="0"/>
              </a:spcAft>
              <a:buFontTx/>
              <a:buChar char="•"/>
            </a:pPr>
            <a:endParaRPr lang="en-US" altLang="en-US" sz="1100" dirty="0">
              <a:solidFill>
                <a:schemeClr val="bg1"/>
              </a:solidFill>
              <a:latin typeface="Arial" panose="020B0604020202020204" pitchFamily="34" charset="0"/>
            </a:endParaRPr>
          </a:p>
          <a:p>
            <a:pPr lvl="1" eaLnBrk="0" fontAlgn="base" hangingPunct="0">
              <a:spcBef>
                <a:spcPct val="0"/>
              </a:spcBef>
              <a:spcAft>
                <a:spcPct val="0"/>
              </a:spcAft>
            </a:pPr>
            <a:endParaRPr kumimoji="0" lang="en-US" altLang="en-US" sz="1100" b="0" i="0" u="none" strike="noStrike" cap="none" normalizeH="0" baseline="0" dirty="0">
              <a:ln>
                <a:noFill/>
              </a:ln>
              <a:solidFill>
                <a:schemeClr val="bg1"/>
              </a:solidFill>
              <a:effectLst/>
              <a:latin typeface="Arial" panose="020B0604020202020204" pitchFamily="34" charset="0"/>
            </a:endParaRPr>
          </a:p>
          <a:p>
            <a:pPr marL="742950" lvl="1" indent="-285750">
              <a:lnSpc>
                <a:spcPct val="150000"/>
              </a:lnSpc>
              <a:buFont typeface="Arial" panose="020B0604020202020204" pitchFamily="34" charset="0"/>
              <a:buChar char="•"/>
            </a:pPr>
            <a:endParaRPr lang="en-US" sz="1100" dirty="0">
              <a:solidFill>
                <a:schemeClr val="bg1"/>
              </a:solidFill>
            </a:endParaRPr>
          </a:p>
          <a:p>
            <a:pPr lvl="1">
              <a:lnSpc>
                <a:spcPct val="150000"/>
              </a:lnSpc>
            </a:pPr>
            <a:endParaRPr lang="en-US" sz="1100" dirty="0">
              <a:solidFill>
                <a:schemeClr val="bg1"/>
              </a:solidFill>
            </a:endParaRPr>
          </a:p>
          <a:p>
            <a:pPr lvl="2">
              <a:lnSpc>
                <a:spcPct val="150000"/>
              </a:lnSpc>
            </a:pPr>
            <a:br>
              <a:rPr lang="en-US" sz="1100" dirty="0">
                <a:solidFill>
                  <a:schemeClr val="bg1"/>
                </a:solidFill>
              </a:rPr>
            </a:b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2">
              <a:lnSpc>
                <a:spcPct val="150000"/>
              </a:lnSpc>
            </a:pPr>
            <a:endParaRPr lang="en-US" sz="1000" dirty="0">
              <a:solidFill>
                <a:schemeClr val="bg1"/>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computer screen with text&#10;&#10;Description automatically generated with medium confidence">
            <a:extLst>
              <a:ext uri="{FF2B5EF4-FFF2-40B4-BE49-F238E27FC236}">
                <a16:creationId xmlns:a16="http://schemas.microsoft.com/office/drawing/2014/main" id="{089DA337-2745-8688-75F1-40C2F3BE8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175" y="1727337"/>
            <a:ext cx="7989394" cy="2331859"/>
          </a:xfrm>
          <a:prstGeom prst="rect">
            <a:avLst/>
          </a:prstGeom>
        </p:spPr>
      </p:pic>
    </p:spTree>
    <p:extLst>
      <p:ext uri="{BB962C8B-B14F-4D97-AF65-F5344CB8AC3E}">
        <p14:creationId xmlns:p14="http://schemas.microsoft.com/office/powerpoint/2010/main" val="1409044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48</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526534"/>
            <a:ext cx="12192000" cy="369332"/>
          </a:xfrm>
          <a:prstGeom prst="rect">
            <a:avLst/>
          </a:prstGeom>
          <a:noFill/>
        </p:spPr>
        <p:txBody>
          <a:bodyPr wrap="square" rtlCol="0">
            <a:spAutoFit/>
          </a:bodyPr>
          <a:lstStyle/>
          <a:p>
            <a:pPr algn="ctr"/>
            <a:r>
              <a:rPr lang="en-US" b="1" i="0" dirty="0">
                <a:solidFill>
                  <a:srgbClr val="0070C0"/>
                </a:solidFill>
                <a:effectLst/>
                <a:latin typeface="Söhne"/>
              </a:rPr>
              <a:t>-&gt; 5.4.1.2.3.1: Back-end </a:t>
            </a:r>
            <a:r>
              <a:rPr lang="en-US" b="1" i="0" dirty="0" err="1">
                <a:solidFill>
                  <a:srgbClr val="0070C0"/>
                </a:solidFill>
                <a:effectLst/>
                <a:latin typeface="Söhne"/>
              </a:rPr>
              <a:t>jobSeeker</a:t>
            </a:r>
            <a:r>
              <a:rPr lang="en-US" b="1" i="0" dirty="0">
                <a:solidFill>
                  <a:srgbClr val="0070C0"/>
                </a:solidFill>
                <a:effectLst/>
                <a:latin typeface="Söhne"/>
              </a:rPr>
              <a:t> job matching Algorithm  Cont.</a:t>
            </a:r>
            <a:endParaRPr lang="en-US" b="1" dirty="0">
              <a:solidFill>
                <a:srgbClr val="0070C0"/>
              </a:solidFill>
            </a:endParaRPr>
          </a:p>
        </p:txBody>
      </p:sp>
      <p:sp>
        <p:nvSpPr>
          <p:cNvPr id="17" name="TextBox 16">
            <a:extLst>
              <a:ext uri="{FF2B5EF4-FFF2-40B4-BE49-F238E27FC236}">
                <a16:creationId xmlns:a16="http://schemas.microsoft.com/office/drawing/2014/main" id="{EE0735AC-46C4-91F2-6228-C3C0CF5B3F0B}"/>
              </a:ext>
            </a:extLst>
          </p:cNvPr>
          <p:cNvSpPr txBox="1"/>
          <p:nvPr/>
        </p:nvSpPr>
        <p:spPr>
          <a:xfrm>
            <a:off x="0" y="1033408"/>
            <a:ext cx="12192000" cy="65441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b="1" dirty="0">
                <a:solidFill>
                  <a:schemeClr val="bg1"/>
                </a:solidFill>
                <a:hlinkClick r:id="rId2"/>
              </a:rPr>
              <a:t>This Algorithm Link-&gt;</a:t>
            </a:r>
            <a:r>
              <a:rPr lang="en-US" sz="1200" b="1" dirty="0">
                <a:solidFill>
                  <a:schemeClr val="bg1"/>
                </a:solidFill>
              </a:rPr>
              <a:t>  </a:t>
            </a:r>
            <a:r>
              <a:rPr lang="en-US" sz="1200" b="1" dirty="0" err="1">
                <a:solidFill>
                  <a:schemeClr val="bg1"/>
                </a:solidFill>
              </a:rPr>
              <a:t>getPostsWithSkillsOnPublic</a:t>
            </a:r>
            <a:r>
              <a:rPr lang="en-US" sz="1200" b="1" dirty="0">
                <a:solidFill>
                  <a:schemeClr val="bg1"/>
                </a:solidFill>
              </a:rPr>
              <a:t>(Long </a:t>
            </a:r>
            <a:r>
              <a:rPr lang="en-US" sz="1200" b="1" dirty="0" err="1">
                <a:solidFill>
                  <a:schemeClr val="bg1"/>
                </a:solidFill>
              </a:rPr>
              <a:t>jobSeekerId</a:t>
            </a:r>
            <a:r>
              <a:rPr lang="en-US" sz="1200" b="1" dirty="0">
                <a:solidFill>
                  <a:schemeClr val="bg1"/>
                </a:solidFill>
              </a:rPr>
              <a:t>) : </a:t>
            </a:r>
          </a:p>
          <a:p>
            <a:pPr marL="285750" indent="-285750">
              <a:lnSpc>
                <a:spcPct val="150000"/>
              </a:lnSpc>
              <a:buFont typeface="Arial" panose="020B0604020202020204" pitchFamily="34" charset="0"/>
              <a:buChar char="•"/>
            </a:pPr>
            <a:r>
              <a:rPr lang="en-US" sz="1200" b="1" dirty="0">
                <a:solidFill>
                  <a:schemeClr val="bg1"/>
                </a:solidFill>
              </a:rPr>
              <a:t>The main function for this algorithm :  </a:t>
            </a:r>
          </a:p>
          <a:p>
            <a:pPr marL="742950" lvl="1" indent="-285750">
              <a:lnSpc>
                <a:spcPct val="150000"/>
              </a:lnSpc>
              <a:buFont typeface="+mj-lt"/>
              <a:buAutoNum type="arabicPeriod"/>
            </a:pPr>
            <a:r>
              <a:rPr kumimoji="0" lang="en-US" altLang="en-US" sz="1200" b="1" i="0" u="none" strike="noStrike" cap="none" normalizeH="0" baseline="0" dirty="0">
                <a:ln>
                  <a:noFill/>
                </a:ln>
                <a:solidFill>
                  <a:schemeClr val="bg1"/>
                </a:solidFill>
                <a:effectLst/>
                <a:latin typeface="Arial" panose="020B0604020202020204" pitchFamily="34" charset="0"/>
              </a:rPr>
              <a:t>Fetching Job Seeker and Their Skills </a:t>
            </a:r>
            <a:r>
              <a:rPr kumimoji="0" lang="en-US" altLang="en-US" sz="1200" b="0" i="0" u="none" strike="noStrike" cap="none" normalizeH="0" baseline="0" dirty="0">
                <a:ln>
                  <a:noFill/>
                </a:ln>
                <a:solidFill>
                  <a:schemeClr val="bg1"/>
                </a:solidFill>
                <a:effectLst/>
                <a:latin typeface="Arial" panose="020B0604020202020204" pitchFamily="34" charset="0"/>
              </a:rPr>
              <a:t>:</a:t>
            </a:r>
          </a:p>
          <a:p>
            <a:pPr lvl="2" eaLnBrk="0" fontAlgn="base" hangingPunct="0">
              <a:spcBef>
                <a:spcPct val="0"/>
              </a:spcBef>
              <a:spcAft>
                <a:spcPct val="0"/>
              </a:spcAft>
              <a:buFontTx/>
              <a:buChar char="•"/>
            </a:pPr>
            <a:r>
              <a:rPr kumimoji="0" lang="en-US" altLang="en-US" sz="1200" b="0" i="0" u="none" strike="noStrike" cap="none" normalizeH="0" baseline="0" dirty="0">
                <a:ln>
                  <a:noFill/>
                </a:ln>
                <a:solidFill>
                  <a:schemeClr val="bg1"/>
                </a:solidFill>
                <a:effectLst/>
                <a:latin typeface="Arial" panose="020B0604020202020204" pitchFamily="34" charset="0"/>
              </a:rPr>
              <a:t>It starts by fetching a job seeker entity by ID using the </a:t>
            </a:r>
            <a:r>
              <a:rPr kumimoji="0" lang="en-US" altLang="en-US" sz="1200" b="0" i="0" u="none" strike="noStrike" cap="none" normalizeH="0" baseline="0" dirty="0" err="1">
                <a:ln>
                  <a:noFill/>
                </a:ln>
                <a:solidFill>
                  <a:schemeClr val="bg1"/>
                </a:solidFill>
                <a:effectLst/>
                <a:latin typeface="Arial Unicode MS"/>
              </a:rPr>
              <a:t>findById</a:t>
            </a:r>
            <a:r>
              <a:rPr kumimoji="0" lang="en-US" altLang="en-US" sz="1000" b="0" i="0" u="none" strike="noStrike" cap="none" normalizeH="0" baseline="0" dirty="0">
                <a:ln>
                  <a:noFill/>
                </a:ln>
                <a:solidFill>
                  <a:schemeClr val="bg1"/>
                </a:solidFill>
                <a:effectLst/>
              </a:rPr>
              <a:t> method.</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lvl="2" eaLnBrk="0" fontAlgn="base" hangingPunct="0">
              <a:spcBef>
                <a:spcPct val="0"/>
              </a:spcBef>
              <a:spcAft>
                <a:spcPct val="0"/>
              </a:spcAft>
              <a:buFontTx/>
              <a:buChar char="•"/>
            </a:pPr>
            <a:r>
              <a:rPr kumimoji="0" lang="en-US" altLang="en-US" sz="1200" b="0" i="0" u="none" strike="noStrike" cap="none" normalizeH="0" baseline="0" dirty="0">
                <a:ln>
                  <a:noFill/>
                </a:ln>
                <a:solidFill>
                  <a:schemeClr val="bg1"/>
                </a:solidFill>
                <a:effectLst/>
                <a:latin typeface="Arial" panose="020B0604020202020204" pitchFamily="34" charset="0"/>
              </a:rPr>
              <a:t>If the job seeker is found, it proceeds to retrieve their skills </a:t>
            </a:r>
            <a:br>
              <a:rPr kumimoji="0" lang="en-US" altLang="en-US" sz="1200" b="0" i="0" u="none" strike="noStrike" cap="none" normalizeH="0" baseline="0" dirty="0">
                <a:ln>
                  <a:noFill/>
                </a:ln>
                <a:solidFill>
                  <a:schemeClr val="bg1"/>
                </a:solidFill>
                <a:effectLst/>
                <a:latin typeface="Arial" panose="020B0604020202020204" pitchFamily="34" charset="0"/>
              </a:rPr>
            </a:br>
            <a:r>
              <a:rPr kumimoji="0" lang="en-US" altLang="en-US" sz="1200" b="0" i="0" u="none" strike="noStrike" cap="none" normalizeH="0" baseline="0" dirty="0">
                <a:ln>
                  <a:noFill/>
                </a:ln>
                <a:solidFill>
                  <a:schemeClr val="bg1"/>
                </a:solidFill>
                <a:effectLst/>
                <a:latin typeface="Arial" panose="020B0604020202020204" pitchFamily="34" charset="0"/>
              </a:rPr>
              <a:t>  and qualifications using services </a:t>
            </a:r>
            <a:r>
              <a:rPr lang="en-US" altLang="en-US" sz="1200" dirty="0" err="1">
                <a:solidFill>
                  <a:schemeClr val="bg1"/>
                </a:solidFill>
                <a:latin typeface="Arial Unicode MS"/>
              </a:rPr>
              <a:t>jobSeeker</a:t>
            </a:r>
            <a:r>
              <a:rPr kumimoji="0" lang="en-US" altLang="en-US" sz="1200" b="0" i="0" u="none" strike="noStrike" cap="none" normalizeH="0" baseline="0" dirty="0" err="1">
                <a:ln>
                  <a:noFill/>
                </a:ln>
                <a:solidFill>
                  <a:schemeClr val="bg1"/>
                </a:solidFill>
                <a:effectLst/>
                <a:latin typeface="Arial Unicode MS"/>
              </a:rPr>
              <a:t>SkillServiceI</a:t>
            </a:r>
            <a:r>
              <a:rPr kumimoji="0" lang="en-US" altLang="en-US" sz="1000" b="0" i="0" u="none" strike="noStrike" cap="none" normalizeH="0" baseline="0" dirty="0">
                <a:ln>
                  <a:noFill/>
                </a:ln>
                <a:solidFill>
                  <a:schemeClr val="bg1"/>
                </a:solidFill>
                <a:effectLst/>
              </a:rPr>
              <a:t> .</a:t>
            </a:r>
          </a:p>
          <a:p>
            <a:pPr marL="685800" lvl="1" indent="-228600" eaLnBrk="0" fontAlgn="base" hangingPunct="0">
              <a:spcBef>
                <a:spcPct val="0"/>
              </a:spcBef>
              <a:spcAft>
                <a:spcPct val="0"/>
              </a:spcAft>
              <a:buFont typeface="+mj-lt"/>
              <a:buAutoNum type="arabicPeriod"/>
            </a:pPr>
            <a:r>
              <a:rPr lang="en-US" altLang="en-US" sz="1100" b="1" dirty="0">
                <a:solidFill>
                  <a:schemeClr val="bg1"/>
                </a:solidFill>
                <a:latin typeface="Arial" panose="020B0604020202020204" pitchFamily="34" charset="0"/>
              </a:rPr>
              <a:t>Processing posts :</a:t>
            </a:r>
          </a:p>
          <a:p>
            <a:pPr marL="1143000" lvl="2" indent="-228600" eaLnBrk="0" fontAlgn="base" hangingPunct="0">
              <a:spcBef>
                <a:spcPct val="0"/>
              </a:spcBef>
              <a:spcAft>
                <a:spcPct val="0"/>
              </a:spcAft>
              <a:buFont typeface="Arial" panose="020B0604020202020204" pitchFamily="34" charset="0"/>
              <a:buChar char="•"/>
            </a:pPr>
            <a:r>
              <a:rPr lang="en-US" sz="1100" dirty="0">
                <a:solidFill>
                  <a:schemeClr val="bg1"/>
                </a:solidFill>
              </a:rPr>
              <a:t>It then proceeds to fetch posts that match the skills of the job seeker.</a:t>
            </a:r>
            <a:br>
              <a:rPr lang="en-US" sz="1100" dirty="0">
                <a:solidFill>
                  <a:schemeClr val="bg1"/>
                </a:solidFill>
              </a:rPr>
            </a:br>
            <a:r>
              <a:rPr lang="en-US" sz="1100" dirty="0">
                <a:solidFill>
                  <a:schemeClr val="bg1"/>
                </a:solidFill>
              </a:rPr>
              <a:t> This is done by iterating through each skill of the job seeker </a:t>
            </a:r>
            <a:br>
              <a:rPr lang="en-US" sz="1100" dirty="0">
                <a:solidFill>
                  <a:schemeClr val="bg1"/>
                </a:solidFill>
              </a:rPr>
            </a:br>
            <a:r>
              <a:rPr lang="en-US" sz="1100" dirty="0">
                <a:solidFill>
                  <a:schemeClr val="bg1"/>
                </a:solidFill>
              </a:rPr>
              <a:t>and retrieving posts with titles matching those skills.</a:t>
            </a:r>
          </a:p>
          <a:p>
            <a:pPr marL="1143000" lvl="2" indent="-228600" eaLnBrk="0" fontAlgn="base" hangingPunct="0">
              <a:spcBef>
                <a:spcPct val="0"/>
              </a:spcBef>
              <a:spcAft>
                <a:spcPct val="0"/>
              </a:spcAft>
              <a:buFont typeface="Arial" panose="020B0604020202020204" pitchFamily="34" charset="0"/>
              <a:buChar char="•"/>
            </a:pPr>
            <a:r>
              <a:rPr lang="en-US" sz="1100" dirty="0">
                <a:solidFill>
                  <a:schemeClr val="bg1"/>
                </a:solidFill>
              </a:rPr>
              <a:t>Additionally, it filters these posts to only include those that the job seeker </a:t>
            </a:r>
            <a:br>
              <a:rPr lang="en-US" sz="1100" dirty="0">
                <a:solidFill>
                  <a:schemeClr val="bg1"/>
                </a:solidFill>
              </a:rPr>
            </a:br>
            <a:r>
              <a:rPr lang="en-US" sz="1100" dirty="0">
                <a:solidFill>
                  <a:schemeClr val="bg1"/>
                </a:solidFill>
              </a:rPr>
              <a:t>can apply for, presumably based on some criteria.</a:t>
            </a:r>
            <a:endParaRPr kumimoji="0" lang="en-US" altLang="en-US" sz="1100" b="1" i="0" u="none" strike="noStrike" cap="none" normalizeH="0" baseline="0" dirty="0">
              <a:ln>
                <a:noFill/>
              </a:ln>
              <a:solidFill>
                <a:schemeClr val="bg1"/>
              </a:solidFill>
              <a:effectLst/>
              <a:latin typeface="Arial" panose="020B0604020202020204" pitchFamily="34" charset="0"/>
            </a:endParaRPr>
          </a:p>
          <a:p>
            <a:pPr marL="685800" lvl="1" indent="-228600" eaLnBrk="0" fontAlgn="base" hangingPunct="0">
              <a:spcBef>
                <a:spcPct val="0"/>
              </a:spcBef>
              <a:spcAft>
                <a:spcPct val="0"/>
              </a:spcAft>
              <a:buFont typeface="+mj-lt"/>
              <a:buAutoNum type="arabicPeriod"/>
            </a:pPr>
            <a:r>
              <a:rPr lang="en-US" altLang="en-US" sz="1100" b="1" dirty="0">
                <a:solidFill>
                  <a:schemeClr val="bg1"/>
                </a:solidFill>
                <a:latin typeface="Arial" panose="020B0604020202020204" pitchFamily="34" charset="0"/>
              </a:rPr>
              <a:t>Calculating scores and filtering :</a:t>
            </a:r>
          </a:p>
          <a:p>
            <a:pPr marL="1143000" lvl="2" indent="-228600" eaLnBrk="0" fontAlgn="base" hangingPunct="0">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chemeClr val="bg1"/>
                </a:solidFill>
                <a:effectLst/>
                <a:latin typeface="Arial" panose="020B0604020202020204" pitchFamily="34" charset="0"/>
              </a:rPr>
              <a:t>For each post, it calculates a score based on the match between</a:t>
            </a:r>
            <a:br>
              <a:rPr kumimoji="0" lang="en-US" altLang="en-US" sz="1200" b="0" i="0" u="none" strike="noStrike" cap="none" normalizeH="0" baseline="0" dirty="0">
                <a:ln>
                  <a:noFill/>
                </a:ln>
                <a:solidFill>
                  <a:schemeClr val="bg1"/>
                </a:solidFill>
                <a:effectLst/>
                <a:latin typeface="Arial" panose="020B0604020202020204" pitchFamily="34" charset="0"/>
              </a:rPr>
            </a:br>
            <a:r>
              <a:rPr kumimoji="0" lang="en-US" altLang="en-US" sz="1200" b="0" i="0" u="none" strike="noStrike" cap="none" normalizeH="0" baseline="0" dirty="0">
                <a:ln>
                  <a:noFill/>
                </a:ln>
                <a:solidFill>
                  <a:schemeClr val="bg1"/>
                </a:solidFill>
                <a:effectLst/>
                <a:latin typeface="Arial" panose="020B0604020202020204" pitchFamily="34" charset="0"/>
              </a:rPr>
              <a:t> the post's required skills/qualifications and the job seeker’s</a:t>
            </a:r>
            <a:br>
              <a:rPr kumimoji="0" lang="en-US" altLang="en-US" sz="1200" b="0" i="0" u="none" strike="noStrike" cap="none" normalizeH="0" baseline="0" dirty="0">
                <a:ln>
                  <a:noFill/>
                </a:ln>
                <a:solidFill>
                  <a:schemeClr val="bg1"/>
                </a:solidFill>
                <a:effectLst/>
                <a:latin typeface="Arial" panose="020B0604020202020204" pitchFamily="34" charset="0"/>
              </a:rPr>
            </a:br>
            <a:r>
              <a:rPr kumimoji="0" lang="en-US" altLang="en-US" sz="1200" b="0" i="0" u="none" strike="noStrike" cap="none" normalizeH="0" baseline="0" dirty="0">
                <a:ln>
                  <a:noFill/>
                </a:ln>
                <a:solidFill>
                  <a:schemeClr val="bg1"/>
                </a:solidFill>
                <a:effectLst/>
                <a:latin typeface="Arial" panose="020B0604020202020204" pitchFamily="34" charset="0"/>
              </a:rPr>
              <a:t> skills/qualifications. The method {</a:t>
            </a:r>
            <a:r>
              <a:rPr kumimoji="0" lang="en-US" altLang="en-US" sz="1200" b="0" i="0" u="none" strike="noStrike" cap="none" normalizeH="0" baseline="0" dirty="0" err="1">
                <a:ln>
                  <a:noFill/>
                </a:ln>
                <a:solidFill>
                  <a:schemeClr val="bg1"/>
                </a:solidFill>
                <a:effectLst/>
                <a:latin typeface="Arial Unicode MS"/>
              </a:rPr>
              <a:t>calculateScore</a:t>
            </a:r>
            <a:r>
              <a:rPr kumimoji="0" lang="en-US" altLang="en-US" sz="1200" b="0" i="0" u="none" strike="noStrike" cap="none" normalizeH="0" baseline="0" dirty="0">
                <a:ln>
                  <a:noFill/>
                </a:ln>
                <a:solidFill>
                  <a:schemeClr val="bg1"/>
                </a:solidFill>
                <a:effectLst/>
                <a:latin typeface="Arial" panose="020B0604020202020204" pitchFamily="34" charset="0"/>
              </a:rPr>
              <a:t>} </a:t>
            </a:r>
            <a:r>
              <a:rPr kumimoji="0" lang="en-US" altLang="en-US" sz="1050" b="0" i="0" u="none" strike="noStrike" cap="none" normalizeH="0" baseline="0" dirty="0">
                <a:ln>
                  <a:noFill/>
                </a:ln>
                <a:solidFill>
                  <a:schemeClr val="bg1"/>
                </a:solidFill>
                <a:effectLst/>
              </a:rPr>
              <a:t>is responsible for this.</a:t>
            </a:r>
          </a:p>
          <a:p>
            <a:pPr marL="1143000" lvl="2" indent="-228600" eaLnBrk="0" fontAlgn="base" hangingPunct="0">
              <a:spcBef>
                <a:spcPct val="0"/>
              </a:spcBef>
              <a:spcAft>
                <a:spcPct val="0"/>
              </a:spcAft>
              <a:buFont typeface="Arial" panose="020B0604020202020204" pitchFamily="34" charset="0"/>
              <a:buChar char="•"/>
            </a:pPr>
            <a:r>
              <a:rPr lang="en-US" sz="1050" dirty="0">
                <a:solidFill>
                  <a:schemeClr val="bg1"/>
                </a:solidFill>
              </a:rPr>
              <a:t>It then categorizes posts into matched and unmatched based on the</a:t>
            </a:r>
            <a:br>
              <a:rPr lang="en-US" sz="1050" dirty="0">
                <a:solidFill>
                  <a:schemeClr val="bg1"/>
                </a:solidFill>
              </a:rPr>
            </a:br>
            <a:r>
              <a:rPr lang="en-US" sz="1050" dirty="0">
                <a:solidFill>
                  <a:schemeClr val="bg1"/>
                </a:solidFill>
              </a:rPr>
              <a:t> calculated score and sets their states accordingly.</a:t>
            </a:r>
            <a:r>
              <a:rPr kumimoji="0" lang="en-US" altLang="en-US" sz="1050" b="0" i="0" u="none" strike="noStrike" cap="none" normalizeH="0" baseline="0" dirty="0">
                <a:ln>
                  <a:noFill/>
                </a:ln>
                <a:solidFill>
                  <a:schemeClr val="bg1"/>
                </a:solidFill>
                <a:effectLst/>
              </a:rPr>
              <a:t> </a:t>
            </a:r>
            <a:endParaRPr lang="en-US" altLang="en-US" sz="1100" b="1" dirty="0">
              <a:solidFill>
                <a:schemeClr val="bg1"/>
              </a:solidFill>
              <a:latin typeface="Arial" panose="020B0604020202020204" pitchFamily="34" charset="0"/>
            </a:endParaRPr>
          </a:p>
          <a:p>
            <a:pPr marL="685800" lvl="1" indent="-228600" eaLnBrk="0" fontAlgn="base" hangingPunct="0">
              <a:spcBef>
                <a:spcPct val="0"/>
              </a:spcBef>
              <a:spcAft>
                <a:spcPct val="0"/>
              </a:spcAft>
              <a:buFont typeface="+mj-lt"/>
              <a:buAutoNum type="arabicPeriod"/>
            </a:pPr>
            <a:r>
              <a:rPr kumimoji="0" lang="en-US" altLang="en-US" sz="1100" b="1" i="0" u="none" strike="noStrike" cap="none" normalizeH="0" baseline="0" dirty="0">
                <a:ln>
                  <a:noFill/>
                </a:ln>
                <a:solidFill>
                  <a:schemeClr val="bg1"/>
                </a:solidFill>
                <a:effectLst/>
                <a:latin typeface="Arial" panose="020B0604020202020204" pitchFamily="34" charset="0"/>
              </a:rPr>
              <a:t>Sorting posts :</a:t>
            </a:r>
          </a:p>
          <a:p>
            <a:pPr marL="1143000" lvl="2" indent="-228600" eaLnBrk="0" fontAlgn="base" hangingPunct="0">
              <a:spcBef>
                <a:spcPct val="0"/>
              </a:spcBef>
              <a:spcAft>
                <a:spcPct val="0"/>
              </a:spcAft>
              <a:buFont typeface="Arial" panose="020B0604020202020204" pitchFamily="34" charset="0"/>
              <a:buChar char="•"/>
            </a:pPr>
            <a:r>
              <a:rPr lang="en-US" sz="1200" dirty="0">
                <a:solidFill>
                  <a:schemeClr val="bg1"/>
                </a:solidFill>
              </a:rPr>
              <a:t>The posts are sorted based on the number of matched skills</a:t>
            </a:r>
            <a:br>
              <a:rPr lang="en-US" sz="1200" dirty="0">
                <a:solidFill>
                  <a:schemeClr val="bg1"/>
                </a:solidFill>
              </a:rPr>
            </a:br>
            <a:r>
              <a:rPr lang="en-US" sz="1200" dirty="0">
                <a:solidFill>
                  <a:schemeClr val="bg1"/>
                </a:solidFill>
              </a:rPr>
              <a:t>    and qualifications. Posts with more matches and less remaining skills </a:t>
            </a:r>
            <a:br>
              <a:rPr lang="en-US" sz="1200" dirty="0">
                <a:solidFill>
                  <a:schemeClr val="bg1"/>
                </a:solidFill>
              </a:rPr>
            </a:br>
            <a:r>
              <a:rPr lang="en-US" sz="1200" dirty="0">
                <a:solidFill>
                  <a:schemeClr val="bg1"/>
                </a:solidFill>
              </a:rPr>
              <a:t>      are prioritized.</a:t>
            </a:r>
          </a:p>
          <a:p>
            <a:pPr marL="1143000" lvl="2" indent="-228600" eaLnBrk="0" fontAlgn="base" hangingPunct="0">
              <a:spcBef>
                <a:spcPct val="0"/>
              </a:spcBef>
              <a:spcAft>
                <a:spcPct val="0"/>
              </a:spcAft>
              <a:buFont typeface="Arial" panose="020B0604020202020204" pitchFamily="34" charset="0"/>
              <a:buChar char="•"/>
            </a:pPr>
            <a:r>
              <a:rPr lang="en-US" sz="1200" dirty="0">
                <a:solidFill>
                  <a:schemeClr val="bg1"/>
                </a:solidFill>
              </a:rPr>
              <a:t>Sort posts based on the ratio of matched skills to total skills. ( </a:t>
            </a:r>
            <a:r>
              <a:rPr lang="en-US" sz="1200" dirty="0" err="1">
                <a:solidFill>
                  <a:schemeClr val="bg1"/>
                </a:solidFill>
              </a:rPr>
              <a:t>matchedSkillsCount</a:t>
            </a:r>
            <a:r>
              <a:rPr lang="en-US" sz="1200" dirty="0">
                <a:solidFill>
                  <a:schemeClr val="bg1"/>
                </a:solidFill>
              </a:rPr>
              <a:t> / (</a:t>
            </a:r>
            <a:r>
              <a:rPr lang="en-US" sz="1200" dirty="0" err="1">
                <a:solidFill>
                  <a:schemeClr val="bg1"/>
                </a:solidFill>
              </a:rPr>
              <a:t>matchedSkillsCount</a:t>
            </a:r>
            <a:r>
              <a:rPr lang="en-US" sz="1200" dirty="0">
                <a:solidFill>
                  <a:schemeClr val="bg1"/>
                </a:solidFill>
              </a:rPr>
              <a:t> + </a:t>
            </a:r>
            <a:r>
              <a:rPr lang="en-US" sz="1200" dirty="0" err="1">
                <a:solidFill>
                  <a:schemeClr val="bg1"/>
                </a:solidFill>
              </a:rPr>
              <a:t>remainedSkillsCount</a:t>
            </a:r>
            <a:r>
              <a:rPr lang="en-US" sz="1200" dirty="0">
                <a:solidFill>
                  <a:schemeClr val="bg1"/>
                </a:solidFill>
              </a:rPr>
              <a:t>).</a:t>
            </a:r>
          </a:p>
          <a:p>
            <a:pPr marL="1143000" lvl="2" indent="-228600" eaLnBrk="0" fontAlgn="base" hangingPunct="0">
              <a:spcBef>
                <a:spcPct val="0"/>
              </a:spcBef>
              <a:spcAft>
                <a:spcPct val="0"/>
              </a:spcAft>
              <a:buFont typeface="Arial" panose="020B0604020202020204" pitchFamily="34" charset="0"/>
              <a:buChar char="•"/>
            </a:pPr>
            <a:r>
              <a:rPr lang="en-US" sz="1200" dirty="0">
                <a:solidFill>
                  <a:schemeClr val="bg1"/>
                </a:solidFill>
              </a:rPr>
              <a:t>The sorting logic utilizes a comparator to ensure posts with higher </a:t>
            </a:r>
            <a:br>
              <a:rPr lang="en-US" sz="1200" dirty="0">
                <a:solidFill>
                  <a:schemeClr val="bg1"/>
                </a:solidFill>
              </a:rPr>
            </a:br>
            <a:r>
              <a:rPr lang="en-US" sz="1200" dirty="0">
                <a:solidFill>
                  <a:schemeClr val="bg1"/>
                </a:solidFill>
              </a:rPr>
              <a:t>matching scores appear first</a:t>
            </a:r>
            <a:r>
              <a:rPr lang="en-US" sz="1200" b="1" dirty="0">
                <a:solidFill>
                  <a:schemeClr val="bg1"/>
                </a:solidFill>
              </a:rPr>
              <a:t>.</a:t>
            </a:r>
            <a:endParaRPr kumimoji="0" lang="en-US" altLang="en-US" sz="1200" b="1" i="0" u="none" strike="noStrike" cap="none" normalizeH="0" baseline="0" dirty="0">
              <a:ln>
                <a:noFill/>
              </a:ln>
              <a:solidFill>
                <a:schemeClr val="bg1"/>
              </a:solidFill>
              <a:effectLst/>
              <a:latin typeface="Arial" panose="020B0604020202020204" pitchFamily="34" charset="0"/>
            </a:endParaRPr>
          </a:p>
          <a:p>
            <a:pPr marL="742950" lvl="1" indent="-285750">
              <a:lnSpc>
                <a:spcPct val="150000"/>
              </a:lnSpc>
              <a:buFont typeface="+mj-lt"/>
              <a:buAutoNum type="arabicPeriod"/>
            </a:pPr>
            <a:r>
              <a:rPr lang="en-US" sz="1100" b="1" dirty="0">
                <a:solidFill>
                  <a:schemeClr val="bg1"/>
                </a:solidFill>
              </a:rPr>
              <a:t>Handling </a:t>
            </a:r>
            <a:r>
              <a:rPr lang="en-US" sz="1100" b="1" dirty="0" err="1">
                <a:solidFill>
                  <a:schemeClr val="bg1"/>
                </a:solidFill>
              </a:rPr>
              <a:t>Dublicates</a:t>
            </a:r>
            <a:r>
              <a:rPr lang="en-US" sz="1100" b="1" dirty="0">
                <a:solidFill>
                  <a:schemeClr val="bg1"/>
                </a:solidFill>
              </a:rPr>
              <a:t> :</a:t>
            </a:r>
          </a:p>
          <a:p>
            <a:pPr marL="1200150" lvl="2" indent="-285750">
              <a:lnSpc>
                <a:spcPct val="150000"/>
              </a:lnSpc>
              <a:buFont typeface="Arial" panose="020B0604020202020204" pitchFamily="34" charset="0"/>
              <a:buChar char="•"/>
            </a:pPr>
            <a:r>
              <a:rPr lang="en-US" sz="1100" dirty="0">
                <a:solidFill>
                  <a:schemeClr val="bg1"/>
                </a:solidFill>
              </a:rPr>
              <a:t>It ensures that duplicate posts are removed, presumably to avoid showing the same post multiple times if it matches multiple skills of the job seeker.</a:t>
            </a:r>
            <a:endParaRPr lang="en-US" sz="1100" b="1" dirty="0">
              <a:solidFill>
                <a:schemeClr val="bg1"/>
              </a:solidFill>
            </a:endParaRPr>
          </a:p>
          <a:p>
            <a:pPr marL="685800" lvl="1" indent="-228600">
              <a:lnSpc>
                <a:spcPct val="150000"/>
              </a:lnSpc>
              <a:buFont typeface="+mj-lt"/>
              <a:buAutoNum type="arabicPeriod"/>
            </a:pPr>
            <a:r>
              <a:rPr lang="en-US" sz="1100" b="1" dirty="0">
                <a:solidFill>
                  <a:schemeClr val="bg1"/>
                </a:solidFill>
              </a:rPr>
              <a:t>Returning Results</a:t>
            </a:r>
            <a:r>
              <a:rPr lang="en-US" sz="1100" dirty="0">
                <a:solidFill>
                  <a:schemeClr val="bg1"/>
                </a:solidFill>
              </a:rPr>
              <a:t>:</a:t>
            </a:r>
          </a:p>
          <a:p>
            <a:pPr marL="1143000" lvl="2" indent="-228600">
              <a:lnSpc>
                <a:spcPct val="150000"/>
              </a:lnSpc>
              <a:buFont typeface="Arial" panose="020B0604020202020204" pitchFamily="34" charset="0"/>
              <a:buChar char="•"/>
            </a:pPr>
            <a:r>
              <a:rPr lang="en-US" sz="1100" dirty="0">
                <a:solidFill>
                  <a:schemeClr val="bg1"/>
                </a:solidFill>
              </a:rPr>
              <a:t>Finally, it returns a list of unique posts with their respective scores and match statuses (including the percentage of match ).</a:t>
            </a:r>
          </a:p>
          <a:p>
            <a:pPr lvl="2">
              <a:lnSpc>
                <a:spcPct val="150000"/>
              </a:lnSpc>
            </a:pPr>
            <a:br>
              <a:rPr lang="en-US" sz="1100" dirty="0">
                <a:solidFill>
                  <a:schemeClr val="bg1"/>
                </a:solidFill>
              </a:rPr>
            </a:br>
            <a:endParaRPr kumimoji="0" lang="en-US" altLang="en-US" sz="1100" b="0" i="0" u="none" strike="noStrike" cap="none" normalizeH="0" baseline="0" dirty="0">
              <a:ln>
                <a:noFill/>
              </a:ln>
              <a:solidFill>
                <a:schemeClr val="bg1"/>
              </a:solidFill>
              <a:effectLst/>
              <a:latin typeface="Arial" panose="020B0604020202020204" pitchFamily="34" charset="0"/>
            </a:endParaRPr>
          </a:p>
          <a:p>
            <a:pPr lvl="2">
              <a:lnSpc>
                <a:spcPct val="150000"/>
              </a:lnSpc>
            </a:pPr>
            <a:endParaRPr lang="en-US" sz="1000" dirty="0">
              <a:solidFill>
                <a:schemeClr val="bg1"/>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89DA337-2745-8688-75F1-40C2F3BE8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64123" y="1072817"/>
            <a:ext cx="5727877" cy="3903106"/>
          </a:xfrm>
          <a:prstGeom prst="rect">
            <a:avLst/>
          </a:prstGeom>
        </p:spPr>
      </p:pic>
    </p:spTree>
    <p:extLst>
      <p:ext uri="{BB962C8B-B14F-4D97-AF65-F5344CB8AC3E}">
        <p14:creationId xmlns:p14="http://schemas.microsoft.com/office/powerpoint/2010/main" val="1589888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36DADCA-861E-179A-F115-54D3E843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F7369B-8C57-4479-7C74-DD994BE891F6}"/>
              </a:ext>
            </a:extLst>
          </p:cNvPr>
          <p:cNvSpPr txBox="1"/>
          <p:nvPr/>
        </p:nvSpPr>
        <p:spPr>
          <a:xfrm>
            <a:off x="318748" y="4832129"/>
            <a:ext cx="9786847" cy="10870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b="1" i="0" dirty="0">
                <a:solidFill>
                  <a:schemeClr val="bg1"/>
                </a:solidFill>
                <a:effectLst/>
                <a:latin typeface="+mj-lt"/>
                <a:ea typeface="+mj-ea"/>
                <a:cs typeface="+mj-cs"/>
              </a:rPr>
              <a:t>-&gt; 5.4.1.2.3.1: Front-end </a:t>
            </a:r>
            <a:r>
              <a:rPr lang="en-US" sz="3400" b="1" i="0" dirty="0" err="1">
                <a:solidFill>
                  <a:schemeClr val="bg1"/>
                </a:solidFill>
                <a:effectLst/>
                <a:latin typeface="+mj-lt"/>
                <a:ea typeface="+mj-ea"/>
                <a:cs typeface="+mj-cs"/>
              </a:rPr>
              <a:t>jobSeeker</a:t>
            </a:r>
            <a:r>
              <a:rPr lang="en-US" sz="3400" b="1" i="0" dirty="0">
                <a:solidFill>
                  <a:schemeClr val="bg1"/>
                </a:solidFill>
                <a:effectLst/>
                <a:latin typeface="+mj-lt"/>
                <a:ea typeface="+mj-ea"/>
                <a:cs typeface="+mj-cs"/>
              </a:rPr>
              <a:t> job matching Algorithm  Cont.</a:t>
            </a:r>
            <a:endParaRPr lang="en-US" sz="3400" b="1" dirty="0">
              <a:solidFill>
                <a:schemeClr val="bg1"/>
              </a:solidFill>
              <a:latin typeface="+mj-lt"/>
              <a:ea typeface="+mj-ea"/>
              <a:cs typeface="+mj-cs"/>
            </a:endParaRPr>
          </a:p>
        </p:txBody>
      </p:sp>
      <p:pic>
        <p:nvPicPr>
          <p:cNvPr id="8" name="Picture 7">
            <a:extLst>
              <a:ext uri="{FF2B5EF4-FFF2-40B4-BE49-F238E27FC236}">
                <a16:creationId xmlns:a16="http://schemas.microsoft.com/office/drawing/2014/main" id="{AA3FA202-B3A3-5773-E134-5BB3A5B1533B}"/>
              </a:ext>
            </a:extLst>
          </p:cNvPr>
          <p:cNvPicPr>
            <a:picLocks noChangeAspect="1"/>
          </p:cNvPicPr>
          <p:nvPr/>
        </p:nvPicPr>
        <p:blipFill rotWithShape="1">
          <a:blip r:embed="rId2">
            <a:extLst>
              <a:ext uri="{28A0092B-C50C-407E-A947-70E740481C1C}">
                <a14:useLocalDpi xmlns:a14="http://schemas.microsoft.com/office/drawing/2010/main" val="0"/>
              </a:ext>
            </a:extLst>
          </a:blip>
          <a:srcRect r="32326" b="1"/>
          <a:stretch/>
        </p:blipFill>
        <p:spPr>
          <a:xfrm>
            <a:off x="69656" y="78099"/>
            <a:ext cx="5988298" cy="4711926"/>
          </a:xfrm>
          <a:custGeom>
            <a:avLst/>
            <a:gdLst/>
            <a:ahLst/>
            <a:cxnLst/>
            <a:rect l="l" t="t" r="r" b="b"/>
            <a:pathLst>
              <a:path w="5988298" h="4711926">
                <a:moveTo>
                  <a:pt x="561756" y="0"/>
                </a:moveTo>
                <a:lnTo>
                  <a:pt x="5426542" y="0"/>
                </a:lnTo>
                <a:cubicBezTo>
                  <a:pt x="5736791" y="0"/>
                  <a:pt x="5988298" y="251507"/>
                  <a:pt x="5988298" y="561756"/>
                </a:cubicBezTo>
                <a:lnTo>
                  <a:pt x="5988298" y="4150170"/>
                </a:lnTo>
                <a:cubicBezTo>
                  <a:pt x="5988298" y="4460419"/>
                  <a:pt x="5736791" y="4711926"/>
                  <a:pt x="5426542" y="4711926"/>
                </a:cubicBezTo>
                <a:lnTo>
                  <a:pt x="561756" y="4711926"/>
                </a:lnTo>
                <a:cubicBezTo>
                  <a:pt x="251507" y="4711926"/>
                  <a:pt x="0" y="4460419"/>
                  <a:pt x="0" y="4150170"/>
                </a:cubicBezTo>
                <a:lnTo>
                  <a:pt x="0" y="561756"/>
                </a:lnTo>
                <a:cubicBezTo>
                  <a:pt x="0" y="251507"/>
                  <a:pt x="251507" y="0"/>
                  <a:pt x="561756" y="0"/>
                </a:cubicBezTo>
                <a:close/>
              </a:path>
            </a:pathLst>
          </a:custGeom>
        </p:spPr>
      </p:pic>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r>
              <a:rPr lang="en-US">
                <a:solidFill>
                  <a:schemeClr val="bg1"/>
                </a:solidFill>
              </a:rPr>
              <a:t>Graduation project 2024</a:t>
            </a:r>
          </a:p>
        </p:txBody>
      </p:sp>
      <p:pic>
        <p:nvPicPr>
          <p:cNvPr id="7" name="Picture 6">
            <a:extLst>
              <a:ext uri="{FF2B5EF4-FFF2-40B4-BE49-F238E27FC236}">
                <a16:creationId xmlns:a16="http://schemas.microsoft.com/office/drawing/2014/main" id="{089DA337-2745-8688-75F1-40C2F3BE8DA8}"/>
              </a:ext>
            </a:extLst>
          </p:cNvPr>
          <p:cNvPicPr>
            <a:picLocks noChangeAspect="1"/>
          </p:cNvPicPr>
          <p:nvPr/>
        </p:nvPicPr>
        <p:blipFill rotWithShape="1">
          <a:blip r:embed="rId3">
            <a:extLst>
              <a:ext uri="{28A0092B-C50C-407E-A947-70E740481C1C}">
                <a14:useLocalDpi xmlns:a14="http://schemas.microsoft.com/office/drawing/2010/main" val="0"/>
              </a:ext>
            </a:extLst>
          </a:blip>
          <a:srcRect r="32326" b="1"/>
          <a:stretch/>
        </p:blipFill>
        <p:spPr>
          <a:xfrm>
            <a:off x="6130828" y="78099"/>
            <a:ext cx="5988298" cy="4711926"/>
          </a:xfrm>
          <a:custGeom>
            <a:avLst/>
            <a:gdLst/>
            <a:ahLst/>
            <a:cxnLst/>
            <a:rect l="l" t="t" r="r" b="b"/>
            <a:pathLst>
              <a:path w="5988298" h="4711926">
                <a:moveTo>
                  <a:pt x="561756" y="0"/>
                </a:moveTo>
                <a:lnTo>
                  <a:pt x="5426542" y="0"/>
                </a:lnTo>
                <a:cubicBezTo>
                  <a:pt x="5736791" y="0"/>
                  <a:pt x="5988298" y="251507"/>
                  <a:pt x="5988298" y="561756"/>
                </a:cubicBezTo>
                <a:lnTo>
                  <a:pt x="5988298" y="4150170"/>
                </a:lnTo>
                <a:cubicBezTo>
                  <a:pt x="5988298" y="4460419"/>
                  <a:pt x="5736791" y="4711926"/>
                  <a:pt x="5426542" y="4711926"/>
                </a:cubicBezTo>
                <a:lnTo>
                  <a:pt x="561756" y="4711926"/>
                </a:lnTo>
                <a:cubicBezTo>
                  <a:pt x="251507" y="4711926"/>
                  <a:pt x="0" y="4460419"/>
                  <a:pt x="0" y="4150170"/>
                </a:cubicBezTo>
                <a:lnTo>
                  <a:pt x="0" y="561756"/>
                </a:lnTo>
                <a:cubicBezTo>
                  <a:pt x="0" y="251507"/>
                  <a:pt x="251507" y="0"/>
                  <a:pt x="561756" y="0"/>
                </a:cubicBezTo>
                <a:close/>
              </a:path>
            </a:pathLst>
          </a:custGeom>
        </p:spPr>
      </p:pic>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dirty="0">
                <a:solidFill>
                  <a:schemeClr val="bg1"/>
                </a:solidFill>
                <a:latin typeface="+mn-lt"/>
                <a:ea typeface="+mn-ea"/>
                <a:cs typeface="+mn-cs"/>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solidFill>
                  <a:schemeClr val="bg1"/>
                </a:solidFill>
              </a:rPr>
              <a:pPr>
                <a:spcAft>
                  <a:spcPts val="600"/>
                </a:spcAft>
              </a:pPr>
              <a:t>49</a:t>
            </a:fld>
            <a:endParaRPr lang="en-US">
              <a:solidFill>
                <a:schemeClr val="bg1"/>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0" name="TextBox 9">
            <a:extLst>
              <a:ext uri="{FF2B5EF4-FFF2-40B4-BE49-F238E27FC236}">
                <a16:creationId xmlns:a16="http://schemas.microsoft.com/office/drawing/2014/main" id="{B90AB54F-A5D8-26CC-17A5-FFC07B6880E0}"/>
              </a:ext>
            </a:extLst>
          </p:cNvPr>
          <p:cNvSpPr txBox="1"/>
          <p:nvPr/>
        </p:nvSpPr>
        <p:spPr>
          <a:xfrm>
            <a:off x="1245056" y="5833879"/>
            <a:ext cx="7035280" cy="923330"/>
          </a:xfrm>
          <a:prstGeom prst="rect">
            <a:avLst/>
          </a:prstGeom>
          <a:noFill/>
        </p:spPr>
        <p:txBody>
          <a:bodyPr wrap="square" rtlCol="0">
            <a:spAutoFit/>
          </a:bodyPr>
          <a:lstStyle/>
          <a:p>
            <a:r>
              <a:rPr lang="en-US" dirty="0">
                <a:solidFill>
                  <a:schemeClr val="bg1"/>
                </a:solidFill>
              </a:rPr>
              <a:t>Here the user skills matched the two posts put with different percentage , for the first post with 66 % an for the second post with 54% </a:t>
            </a:r>
          </a:p>
        </p:txBody>
      </p:sp>
    </p:spTree>
    <p:extLst>
      <p:ext uri="{BB962C8B-B14F-4D97-AF65-F5344CB8AC3E}">
        <p14:creationId xmlns:p14="http://schemas.microsoft.com/office/powerpoint/2010/main" val="32633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30517-75F6-5F34-4973-4D9EF60DDB79}"/>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2B568C09-A010-F20C-BCB7-EF3771F4E484}"/>
              </a:ext>
            </a:extLst>
          </p:cNvPr>
          <p:cNvSpPr>
            <a:spLocks noGrp="1"/>
          </p:cNvSpPr>
          <p:nvPr>
            <p:ph type="ftr" sz="quarter" idx="11"/>
          </p:nvPr>
        </p:nvSpPr>
        <p:spPr>
          <a:xfrm>
            <a:off x="10544174" y="6424761"/>
            <a:ext cx="859777"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936F92BD-6D46-43BB-E3DD-117199F66B26}"/>
              </a:ext>
            </a:extLst>
          </p:cNvPr>
          <p:cNvSpPr>
            <a:spLocks noGrp="1"/>
          </p:cNvSpPr>
          <p:nvPr>
            <p:ph type="sldNum" sz="quarter" idx="12"/>
          </p:nvPr>
        </p:nvSpPr>
        <p:spPr/>
        <p:txBody>
          <a:bodyPr/>
          <a:lstStyle/>
          <a:p>
            <a:fld id="{6E91CC32-6A6B-4E2E-BBA1-6864F305DA26}" type="slidenum">
              <a:rPr lang="en-US" b="1" smtClean="0">
                <a:solidFill>
                  <a:srgbClr val="0070C0"/>
                </a:solidFill>
              </a:rPr>
              <a:t>5</a:t>
            </a:fld>
            <a:endParaRPr lang="en-US" b="1" dirty="0">
              <a:solidFill>
                <a:srgbClr val="0070C0"/>
              </a:solidFill>
            </a:endParaRPr>
          </a:p>
        </p:txBody>
      </p:sp>
      <p:sp>
        <p:nvSpPr>
          <p:cNvPr id="9" name="TextBox 8">
            <a:extLst>
              <a:ext uri="{FF2B5EF4-FFF2-40B4-BE49-F238E27FC236}">
                <a16:creationId xmlns:a16="http://schemas.microsoft.com/office/drawing/2014/main" id="{DED7EFA2-CCCF-AFCD-B25D-2AF93A28D30C}"/>
              </a:ext>
            </a:extLst>
          </p:cNvPr>
          <p:cNvSpPr txBox="1"/>
          <p:nvPr/>
        </p:nvSpPr>
        <p:spPr>
          <a:xfrm>
            <a:off x="86342" y="549994"/>
            <a:ext cx="3250789" cy="307777"/>
          </a:xfrm>
          <a:prstGeom prst="rect">
            <a:avLst/>
          </a:prstGeom>
          <a:noFill/>
        </p:spPr>
        <p:txBody>
          <a:bodyPr wrap="square">
            <a:spAutoFit/>
          </a:bodyPr>
          <a:lstStyle/>
          <a:p>
            <a:r>
              <a:rPr lang="en-US" sz="1400" b="1" dirty="0">
                <a:solidFill>
                  <a:srgbClr val="0070C0"/>
                </a:solidFill>
              </a:rPr>
              <a:t>-Section 1.2-&gt; </a:t>
            </a:r>
            <a:r>
              <a:rPr lang="en-US" sz="1400" dirty="0">
                <a:solidFill>
                  <a:schemeClr val="bg1"/>
                </a:solidFill>
              </a:rPr>
              <a:t>Determining Goals :</a:t>
            </a:r>
          </a:p>
        </p:txBody>
      </p:sp>
      <p:sp>
        <p:nvSpPr>
          <p:cNvPr id="12" name="TextBox 11">
            <a:extLst>
              <a:ext uri="{FF2B5EF4-FFF2-40B4-BE49-F238E27FC236}">
                <a16:creationId xmlns:a16="http://schemas.microsoft.com/office/drawing/2014/main" id="{8629FB02-2F93-DA3A-7303-08B043CC4D7D}"/>
              </a:ext>
            </a:extLst>
          </p:cNvPr>
          <p:cNvSpPr txBox="1"/>
          <p:nvPr/>
        </p:nvSpPr>
        <p:spPr>
          <a:xfrm>
            <a:off x="86342" y="930794"/>
            <a:ext cx="11767044" cy="4339650"/>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00B050"/>
                </a:solidFill>
                <a:effectLst/>
                <a:latin typeface="Söhne"/>
              </a:rPr>
              <a:t>Accurate Matching:</a:t>
            </a:r>
          </a:p>
          <a:p>
            <a:r>
              <a:rPr lang="en-US" sz="2800" b="1" dirty="0">
                <a:solidFill>
                  <a:schemeClr val="bg1"/>
                </a:solidFill>
                <a:latin typeface="Söhne"/>
              </a:rPr>
              <a:t>    </a:t>
            </a:r>
            <a:r>
              <a:rPr lang="en-US" sz="1800" b="1" dirty="0">
                <a:solidFill>
                  <a:schemeClr val="bg1"/>
                </a:solidFill>
                <a:latin typeface="Söhne"/>
              </a:rPr>
              <a:t>-</a:t>
            </a:r>
            <a:r>
              <a:rPr lang="en-US" sz="1800" b="0" i="0" dirty="0">
                <a:solidFill>
                  <a:srgbClr val="374151"/>
                </a:solidFill>
                <a:effectLst/>
                <a:latin typeface="Söhne"/>
              </a:rPr>
              <a:t>The system accurately matches candidates with job openings based on their  skills, qualifications </a:t>
            </a:r>
            <a:r>
              <a:rPr lang="en-US" dirty="0">
                <a:solidFill>
                  <a:srgbClr val="374151"/>
                </a:solidFill>
                <a:latin typeface="Söhne"/>
              </a:rPr>
              <a:t>, </a:t>
            </a:r>
            <a:r>
              <a:rPr lang="en-US" sz="1800" b="0" i="0" dirty="0">
                <a:solidFill>
                  <a:srgbClr val="374151"/>
                </a:solidFill>
                <a:effectLst/>
                <a:latin typeface="Söhne"/>
              </a:rPr>
              <a:t>experience.</a:t>
            </a:r>
          </a:p>
          <a:p>
            <a:r>
              <a:rPr lang="en-US" sz="1800" b="1" dirty="0">
                <a:solidFill>
                  <a:schemeClr val="bg1"/>
                </a:solidFill>
                <a:latin typeface="Söhne"/>
              </a:rPr>
              <a:t>      -</a:t>
            </a:r>
            <a:r>
              <a:rPr lang="en-US" sz="1800" b="0" i="0" dirty="0">
                <a:solidFill>
                  <a:srgbClr val="374151"/>
                </a:solidFill>
                <a:effectLst/>
                <a:latin typeface="Söhne"/>
              </a:rPr>
              <a:t>This helps in providing relevant job recommendations to job seekers.</a:t>
            </a:r>
          </a:p>
          <a:p>
            <a:pPr marL="285750" indent="-285750">
              <a:buFont typeface="Arial" panose="020B0604020202020204" pitchFamily="34" charset="0"/>
              <a:buChar char="•"/>
            </a:pPr>
            <a:r>
              <a:rPr lang="en-US" b="1" i="0" dirty="0">
                <a:solidFill>
                  <a:srgbClr val="00B050"/>
                </a:solidFill>
                <a:effectLst/>
                <a:latin typeface="Söhne"/>
              </a:rPr>
              <a:t>Personalization</a:t>
            </a:r>
            <a:r>
              <a:rPr lang="en-US" b="1" i="0" dirty="0">
                <a:solidFill>
                  <a:schemeClr val="bg1"/>
                </a:solidFill>
                <a:effectLst/>
                <a:latin typeface="Söhne"/>
              </a:rPr>
              <a:t>:</a:t>
            </a:r>
          </a:p>
          <a:p>
            <a:r>
              <a:rPr lang="en-US" sz="2800" b="1" dirty="0">
                <a:solidFill>
                  <a:schemeClr val="bg1"/>
                </a:solidFill>
                <a:latin typeface="Söhne"/>
              </a:rPr>
              <a:t>    </a:t>
            </a:r>
            <a:r>
              <a:rPr lang="en-US" sz="1800" b="1" dirty="0">
                <a:solidFill>
                  <a:schemeClr val="bg1"/>
                </a:solidFill>
                <a:latin typeface="Söhne"/>
              </a:rPr>
              <a:t>-</a:t>
            </a:r>
            <a:r>
              <a:rPr lang="en-US" sz="1800" b="0" i="0" dirty="0">
                <a:solidFill>
                  <a:srgbClr val="374151"/>
                </a:solidFill>
                <a:effectLst/>
                <a:latin typeface="Söhne"/>
              </a:rPr>
              <a:t>Create a personalized experience for users by considering their unique skills, preferences, and career goals</a:t>
            </a:r>
            <a:r>
              <a:rPr lang="en-US" sz="1800" b="1" dirty="0">
                <a:solidFill>
                  <a:schemeClr val="bg1"/>
                </a:solidFill>
                <a:latin typeface="Söhne"/>
              </a:rPr>
              <a:t>.</a:t>
            </a:r>
          </a:p>
          <a:p>
            <a:r>
              <a:rPr lang="en-US" sz="1800" b="1" dirty="0">
                <a:solidFill>
                  <a:schemeClr val="bg1"/>
                </a:solidFill>
                <a:latin typeface="Söhne"/>
              </a:rPr>
              <a:t>      -</a:t>
            </a:r>
            <a:r>
              <a:rPr lang="en-US" sz="1800" b="0" i="0" dirty="0">
                <a:solidFill>
                  <a:srgbClr val="374151"/>
                </a:solidFill>
                <a:effectLst/>
                <a:latin typeface="Söhne"/>
              </a:rPr>
              <a:t>A system that tailors recommendations to individual profiles increases the likelihood of a good fit between candidates and jobs.</a:t>
            </a:r>
          </a:p>
          <a:p>
            <a:pPr marL="285750" indent="-285750">
              <a:buFont typeface="Arial" panose="020B0604020202020204" pitchFamily="34" charset="0"/>
              <a:buChar char="•"/>
            </a:pPr>
            <a:r>
              <a:rPr lang="en-US" sz="1800" b="1" dirty="0">
                <a:solidFill>
                  <a:srgbClr val="00B050"/>
                </a:solidFill>
              </a:rPr>
              <a:t>Adaptability</a:t>
            </a:r>
            <a:r>
              <a:rPr lang="en-US" sz="2000" b="1" dirty="0">
                <a:solidFill>
                  <a:srgbClr val="00B050"/>
                </a:solidFill>
              </a:rPr>
              <a:t>:</a:t>
            </a:r>
          </a:p>
          <a:p>
            <a:pPr marL="285750" indent="-285750">
              <a:buFont typeface="Arial" panose="020B0604020202020204" pitchFamily="34" charset="0"/>
              <a:buChar char="•"/>
            </a:pPr>
            <a:r>
              <a:rPr lang="en-US" sz="2000" b="1" dirty="0">
                <a:solidFill>
                  <a:schemeClr val="bg1"/>
                </a:solidFill>
              </a:rPr>
              <a:t>   </a:t>
            </a:r>
            <a:r>
              <a:rPr lang="en-US" sz="1800" dirty="0">
                <a:solidFill>
                  <a:srgbClr val="374151"/>
                </a:solidFill>
                <a:latin typeface="Söhne"/>
              </a:rPr>
              <a:t>Build a system that can adapt to changes in the job market and technology landscape.</a:t>
            </a:r>
            <a:endParaRPr lang="en-US" sz="1800" b="1" dirty="0">
              <a:solidFill>
                <a:schemeClr val="bg1"/>
              </a:solidFill>
            </a:endParaRPr>
          </a:p>
          <a:p>
            <a:pPr marL="285750" indent="-285750">
              <a:buFont typeface="Arial" panose="020B0604020202020204" pitchFamily="34" charset="0"/>
              <a:buChar char="•"/>
            </a:pPr>
            <a:r>
              <a:rPr lang="en-US" sz="2000" b="1" dirty="0">
                <a:solidFill>
                  <a:schemeClr val="bg1"/>
                </a:solidFill>
              </a:rPr>
              <a:t>   </a:t>
            </a:r>
            <a:r>
              <a:rPr lang="en-US" sz="1800" dirty="0">
                <a:solidFill>
                  <a:srgbClr val="374151"/>
                </a:solidFill>
                <a:latin typeface="Söhne"/>
              </a:rPr>
              <a:t>This includes staying up-to-date with the latest industry trends, emerging technologies, and in-demand skills.</a:t>
            </a:r>
            <a:endParaRPr lang="en-US" sz="1800" b="1" dirty="0">
              <a:solidFill>
                <a:schemeClr val="bg1"/>
              </a:solidFill>
            </a:endParaRPr>
          </a:p>
          <a:p>
            <a:pPr marL="285750" indent="-285750">
              <a:buFont typeface="Arial" panose="020B0604020202020204" pitchFamily="34" charset="0"/>
              <a:buChar char="•"/>
            </a:pPr>
            <a:r>
              <a:rPr lang="en-US" sz="1600" b="1" dirty="0">
                <a:solidFill>
                  <a:srgbClr val="00B050"/>
                </a:solidFill>
              </a:rPr>
              <a:t>Feedback Loop:</a:t>
            </a:r>
          </a:p>
          <a:p>
            <a:pPr marL="285750" indent="-285750">
              <a:buFont typeface="Arial" panose="020B0604020202020204" pitchFamily="34" charset="0"/>
              <a:buChar char="•"/>
            </a:pPr>
            <a:r>
              <a:rPr lang="en-US" sz="1800" b="1" dirty="0">
                <a:solidFill>
                  <a:schemeClr val="bg1"/>
                </a:solidFill>
              </a:rPr>
              <a:t>   </a:t>
            </a:r>
            <a:r>
              <a:rPr lang="en-US" sz="1800" dirty="0">
                <a:solidFill>
                  <a:srgbClr val="374151"/>
                </a:solidFill>
                <a:latin typeface="Söhne"/>
              </a:rPr>
              <a:t>Implement a feedback mechanism that allows users to provide feedback on job recommendations.</a:t>
            </a:r>
          </a:p>
          <a:p>
            <a:pPr marL="285750" indent="-285750">
              <a:buFont typeface="Arial" panose="020B0604020202020204" pitchFamily="34" charset="0"/>
              <a:buChar char="•"/>
            </a:pPr>
            <a:r>
              <a:rPr lang="en-US" sz="1800" b="1" dirty="0">
                <a:solidFill>
                  <a:schemeClr val="bg1"/>
                </a:solidFill>
              </a:rPr>
              <a:t>   </a:t>
            </a:r>
            <a:r>
              <a:rPr lang="en-US" sz="1800" dirty="0">
                <a:solidFill>
                  <a:srgbClr val="374151"/>
                </a:solidFill>
                <a:latin typeface="Söhne"/>
              </a:rPr>
              <a:t>This feedback loop helps in continuously improving the accuracy of the recommendations over time.</a:t>
            </a:r>
            <a:endParaRPr lang="en-US" sz="1800" b="1" dirty="0">
              <a:solidFill>
                <a:schemeClr val="bg1"/>
              </a:solidFill>
            </a:endParaRPr>
          </a:p>
          <a:p>
            <a:endParaRPr lang="en-US" sz="1800" b="1" i="0" dirty="0">
              <a:solidFill>
                <a:schemeClr val="bg1"/>
              </a:solidFill>
              <a:effectLst/>
              <a:latin typeface="Söhne"/>
            </a:endParaRPr>
          </a:p>
        </p:txBody>
      </p:sp>
    </p:spTree>
    <p:extLst>
      <p:ext uri="{BB962C8B-B14F-4D97-AF65-F5344CB8AC3E}">
        <p14:creationId xmlns:p14="http://schemas.microsoft.com/office/powerpoint/2010/main" val="2353799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a:solidFill>
                  <a:schemeClr val="accent1">
                    <a:lumMod val="50000"/>
                  </a:schemeClr>
                </a:solidFill>
              </a:rPr>
              <a:t>Graduation project 2024</a:t>
            </a:r>
            <a:endParaRPr lang="en-US" dirty="0">
              <a:solidFill>
                <a:schemeClr val="accent1">
                  <a:lumMod val="50000"/>
                </a:schemeClr>
              </a:solidFill>
            </a:endParaRP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a:solidFill>
                  <a:schemeClr val="accent1">
                    <a:lumMod val="50000"/>
                  </a:schemeClr>
                </a:solidFill>
              </a:rPr>
              <a:t>Job SHOP</a:t>
            </a:r>
            <a:endParaRPr lang="en-US" dirty="0">
              <a:solidFill>
                <a:schemeClr val="accent1">
                  <a:lumMod val="50000"/>
                </a:schemeClr>
              </a:solidFill>
            </a:endParaRP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50</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157712"/>
            <a:ext cx="12192000" cy="369332"/>
          </a:xfrm>
          <a:prstGeom prst="rect">
            <a:avLst/>
          </a:prstGeom>
          <a:noFill/>
        </p:spPr>
        <p:txBody>
          <a:bodyPr wrap="square" rtlCol="0">
            <a:spAutoFit/>
          </a:bodyPr>
          <a:lstStyle/>
          <a:p>
            <a:pPr algn="ctr"/>
            <a:r>
              <a:rPr lang="en-US" b="1" i="0" dirty="0">
                <a:solidFill>
                  <a:srgbClr val="0070C0"/>
                </a:solidFill>
                <a:effectLst/>
                <a:latin typeface="Söhne"/>
              </a:rPr>
              <a:t>-&gt; 5.4.1.2.3.2:</a:t>
            </a:r>
            <a:r>
              <a:rPr lang="ar-EG" b="1" i="0" dirty="0">
                <a:solidFill>
                  <a:srgbClr val="0070C0"/>
                </a:solidFill>
                <a:effectLst/>
                <a:latin typeface="Söhne"/>
              </a:rPr>
              <a:t> </a:t>
            </a:r>
            <a:r>
              <a:rPr lang="en-US" b="1" i="0" dirty="0">
                <a:solidFill>
                  <a:srgbClr val="0070C0"/>
                </a:solidFill>
                <a:effectLst/>
                <a:latin typeface="Söhne"/>
              </a:rPr>
              <a:t> The Ai  model For skills matching .</a:t>
            </a:r>
            <a:endParaRPr lang="en-US" b="1" dirty="0">
              <a:solidFill>
                <a:srgbClr val="0070C0"/>
              </a:solidFill>
            </a:endParaRPr>
          </a:p>
        </p:txBody>
      </p:sp>
      <p:sp>
        <p:nvSpPr>
          <p:cNvPr id="17" name="TextBox 16">
            <a:extLst>
              <a:ext uri="{FF2B5EF4-FFF2-40B4-BE49-F238E27FC236}">
                <a16:creationId xmlns:a16="http://schemas.microsoft.com/office/drawing/2014/main" id="{EE0735AC-46C4-91F2-6228-C3C0CF5B3F0B}"/>
              </a:ext>
            </a:extLst>
          </p:cNvPr>
          <p:cNvSpPr txBox="1"/>
          <p:nvPr/>
        </p:nvSpPr>
        <p:spPr>
          <a:xfrm>
            <a:off x="50800" y="2236994"/>
            <a:ext cx="12192000" cy="58770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b="1" dirty="0">
                <a:solidFill>
                  <a:schemeClr val="bg1"/>
                </a:solidFill>
              </a:rPr>
              <a:t>Trains a Random Forest classifier on the job skills data : </a:t>
            </a:r>
          </a:p>
          <a:p>
            <a:pPr marL="742950" lvl="1" indent="-285750">
              <a:lnSpc>
                <a:spcPct val="150000"/>
              </a:lnSpc>
              <a:buFont typeface="+mj-lt"/>
              <a:buAutoNum type="arabicPeriod"/>
            </a:pPr>
            <a:r>
              <a:rPr lang="en-US" sz="1200" b="1" dirty="0">
                <a:solidFill>
                  <a:schemeClr val="bg1"/>
                </a:solidFill>
              </a:rPr>
              <a:t>The Cleanup function :  </a:t>
            </a:r>
          </a:p>
          <a:p>
            <a:pPr marL="1085850" lvl="2" indent="-171450">
              <a:lnSpc>
                <a:spcPct val="150000"/>
              </a:lnSpc>
              <a:buFont typeface="Arial" panose="020B0604020202020204" pitchFamily="34" charset="0"/>
              <a:buChar char="•"/>
            </a:pPr>
            <a:r>
              <a:rPr lang="en-US" sz="1200" dirty="0">
                <a:solidFill>
                  <a:schemeClr val="bg1"/>
                </a:solidFill>
              </a:rPr>
              <a:t>This function takes a list of sentences, tokenizes them, removes</a:t>
            </a:r>
            <a:br>
              <a:rPr lang="en-US" sz="1200" dirty="0">
                <a:solidFill>
                  <a:schemeClr val="bg1"/>
                </a:solidFill>
              </a:rPr>
            </a:br>
            <a:r>
              <a:rPr lang="en-US" sz="1200" dirty="0">
                <a:solidFill>
                  <a:schemeClr val="bg1"/>
                </a:solidFill>
              </a:rPr>
              <a:t> punctuation, converts them to lowercase, and then joins them back </a:t>
            </a:r>
            <a:br>
              <a:rPr lang="en-US" sz="1200" dirty="0">
                <a:solidFill>
                  <a:schemeClr val="bg1"/>
                </a:solidFill>
              </a:rPr>
            </a:br>
            <a:r>
              <a:rPr lang="en-US" sz="1200" dirty="0">
                <a:solidFill>
                  <a:schemeClr val="bg1"/>
                </a:solidFill>
              </a:rPr>
              <a:t>into cleaned sentences. </a:t>
            </a:r>
          </a:p>
          <a:p>
            <a:pPr marL="1085850" lvl="2" indent="-171450">
              <a:lnSpc>
                <a:spcPct val="150000"/>
              </a:lnSpc>
              <a:buFont typeface="Arial" panose="020B0604020202020204" pitchFamily="34" charset="0"/>
              <a:buChar char="•"/>
            </a:pPr>
            <a:r>
              <a:rPr lang="en-US" sz="1200" dirty="0">
                <a:solidFill>
                  <a:schemeClr val="bg1"/>
                </a:solidFill>
              </a:rPr>
              <a:t>This is essential for preparing the text data before feeding it </a:t>
            </a:r>
            <a:br>
              <a:rPr lang="en-US" sz="1200" dirty="0">
                <a:solidFill>
                  <a:schemeClr val="bg1"/>
                </a:solidFill>
              </a:rPr>
            </a:br>
            <a:r>
              <a:rPr lang="en-US" sz="1200" dirty="0">
                <a:solidFill>
                  <a:schemeClr val="bg1"/>
                </a:solidFill>
              </a:rPr>
              <a:t>into a machine learning model.</a:t>
            </a:r>
            <a:endParaRPr lang="en-US" sz="1200" b="1" dirty="0">
              <a:solidFill>
                <a:schemeClr val="bg1"/>
              </a:solidFill>
            </a:endParaRPr>
          </a:p>
          <a:p>
            <a:pPr marL="742950" lvl="1" indent="-285750">
              <a:lnSpc>
                <a:spcPct val="150000"/>
              </a:lnSpc>
              <a:buFont typeface="+mj-lt"/>
              <a:buAutoNum type="arabicPeriod"/>
            </a:pPr>
            <a:r>
              <a:rPr lang="en-US" sz="1200" b="1" dirty="0">
                <a:solidFill>
                  <a:schemeClr val="bg1"/>
                </a:solidFill>
              </a:rPr>
              <a:t>Training and Saving the Model :</a:t>
            </a:r>
          </a:p>
          <a:p>
            <a:pPr marL="1085850" lvl="2" indent="-171450">
              <a:lnSpc>
                <a:spcPct val="150000"/>
              </a:lnSpc>
              <a:buFont typeface="Arial" panose="020B0604020202020204" pitchFamily="34" charset="0"/>
              <a:buChar char="•"/>
            </a:pPr>
            <a:r>
              <a:rPr lang="en-US" sz="1200" dirty="0">
                <a:solidFill>
                  <a:schemeClr val="bg1"/>
                </a:solidFill>
              </a:rPr>
              <a:t>This function trains a Random Forest classifier on the job skills data. It:</a:t>
            </a:r>
          </a:p>
          <a:p>
            <a:pPr marL="1600200" lvl="3" indent="-228600">
              <a:lnSpc>
                <a:spcPct val="150000"/>
              </a:lnSpc>
              <a:buFont typeface="+mj-lt"/>
              <a:buAutoNum type="arabicPeriod"/>
            </a:pPr>
            <a:r>
              <a:rPr lang="en-US" sz="1200" dirty="0">
                <a:solidFill>
                  <a:schemeClr val="bg1"/>
                </a:solidFill>
              </a:rPr>
              <a:t>Reads the data from a CSV file.</a:t>
            </a:r>
          </a:p>
          <a:p>
            <a:pPr marL="1600200" lvl="3" indent="-228600">
              <a:lnSpc>
                <a:spcPct val="150000"/>
              </a:lnSpc>
              <a:buFont typeface="+mj-lt"/>
              <a:buAutoNum type="arabicPeriod"/>
            </a:pPr>
            <a:r>
              <a:rPr lang="en-US" sz="1200" dirty="0">
                <a:solidFill>
                  <a:schemeClr val="bg1"/>
                </a:solidFill>
              </a:rPr>
              <a:t>Encodes job titles into numerical labels.</a:t>
            </a:r>
          </a:p>
          <a:p>
            <a:pPr marL="1600200" lvl="3" indent="-228600">
              <a:lnSpc>
                <a:spcPct val="150000"/>
              </a:lnSpc>
              <a:buFont typeface="+mj-lt"/>
              <a:buAutoNum type="arabicPeriod"/>
            </a:pPr>
            <a:r>
              <a:rPr lang="en-US" sz="1200" dirty="0">
                <a:solidFill>
                  <a:schemeClr val="bg1"/>
                </a:solidFill>
              </a:rPr>
              <a:t>Transforms the skills into TF-IDF features.</a:t>
            </a:r>
          </a:p>
          <a:p>
            <a:pPr marL="1600200" lvl="3" indent="-228600">
              <a:lnSpc>
                <a:spcPct val="150000"/>
              </a:lnSpc>
              <a:buFont typeface="+mj-lt"/>
              <a:buAutoNum type="arabicPeriod"/>
            </a:pPr>
            <a:r>
              <a:rPr lang="en-US" sz="1200" dirty="0">
                <a:solidFill>
                  <a:schemeClr val="bg1"/>
                </a:solidFill>
              </a:rPr>
              <a:t>Splits the data into training and testing sets.</a:t>
            </a:r>
          </a:p>
          <a:p>
            <a:pPr marL="1600200" lvl="3" indent="-228600">
              <a:lnSpc>
                <a:spcPct val="150000"/>
              </a:lnSpc>
              <a:buFont typeface="+mj-lt"/>
              <a:buAutoNum type="arabicPeriod"/>
            </a:pPr>
            <a:r>
              <a:rPr lang="en-US" sz="1200" dirty="0">
                <a:solidFill>
                  <a:schemeClr val="bg1"/>
                </a:solidFill>
              </a:rPr>
              <a:t>Trains the Random Forest model.</a:t>
            </a:r>
          </a:p>
          <a:p>
            <a:pPr marL="1600200" lvl="3" indent="-228600">
              <a:lnSpc>
                <a:spcPct val="150000"/>
              </a:lnSpc>
              <a:buFont typeface="+mj-lt"/>
              <a:buAutoNum type="arabicPeriod"/>
            </a:pPr>
            <a:r>
              <a:rPr lang="en-US" sz="1200" dirty="0">
                <a:solidFill>
                  <a:schemeClr val="bg1"/>
                </a:solidFill>
              </a:rPr>
              <a:t>Evaluates the model and prints a classification report.</a:t>
            </a:r>
          </a:p>
          <a:p>
            <a:pPr marL="1600200" lvl="3" indent="-228600">
              <a:lnSpc>
                <a:spcPct val="150000"/>
              </a:lnSpc>
              <a:buFont typeface="+mj-lt"/>
              <a:buAutoNum type="arabicPeriod"/>
            </a:pPr>
            <a:r>
              <a:rPr lang="en-US" sz="1200" dirty="0">
                <a:solidFill>
                  <a:schemeClr val="bg1"/>
                </a:solidFill>
              </a:rPr>
              <a:t>Saves the model, vectorizer, and label encoder to disk.</a:t>
            </a:r>
          </a:p>
          <a:p>
            <a:pPr lvl="3">
              <a:lnSpc>
                <a:spcPct val="150000"/>
              </a:lnSpc>
            </a:pPr>
            <a:endParaRPr lang="en-US" sz="1200" b="1" dirty="0">
              <a:solidFill>
                <a:schemeClr val="bg1"/>
              </a:solidFill>
            </a:endParaRPr>
          </a:p>
          <a:p>
            <a:pPr marL="742950" lvl="1" indent="-285750">
              <a:lnSpc>
                <a:spcPct val="150000"/>
              </a:lnSpc>
              <a:buFont typeface="+mj-lt"/>
              <a:buAutoNum type="arabicPeriod"/>
            </a:pPr>
            <a:endParaRPr lang="en-US" sz="1200" b="1" dirty="0">
              <a:solidFill>
                <a:schemeClr val="bg1"/>
              </a:solidFill>
            </a:endParaRPr>
          </a:p>
          <a:p>
            <a:pPr marL="1200150" lvl="2" indent="-285750">
              <a:lnSpc>
                <a:spcPct val="150000"/>
              </a:lnSpc>
              <a:buFont typeface="+mj-lt"/>
              <a:buAutoNum type="arabicPeriod"/>
            </a:pPr>
            <a:endParaRPr lang="en-US" sz="1200" b="1" dirty="0">
              <a:solidFill>
                <a:schemeClr val="bg1"/>
              </a:solidFill>
            </a:endParaRPr>
          </a:p>
          <a:p>
            <a:pPr lvl="2">
              <a:lnSpc>
                <a:spcPct val="150000"/>
              </a:lnSpc>
            </a:pPr>
            <a:endParaRPr lang="en-US" sz="1200" dirty="0">
              <a:solidFill>
                <a:schemeClr val="bg1"/>
              </a:solidFill>
            </a:endParaRPr>
          </a:p>
          <a:p>
            <a:pPr lvl="2">
              <a:lnSpc>
                <a:spcPct val="150000"/>
              </a:lnSpc>
            </a:pPr>
            <a:endParaRPr lang="en-US" sz="1200" dirty="0">
              <a:solidFill>
                <a:schemeClr val="bg1"/>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89DA337-2745-8688-75F1-40C2F3BE8D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7889" y="601158"/>
            <a:ext cx="5727877" cy="2007313"/>
          </a:xfrm>
          <a:prstGeom prst="rect">
            <a:avLst/>
          </a:prstGeom>
        </p:spPr>
      </p:pic>
      <p:pic>
        <p:nvPicPr>
          <p:cNvPr id="8" name="Picture 7">
            <a:extLst>
              <a:ext uri="{FF2B5EF4-FFF2-40B4-BE49-F238E27FC236}">
                <a16:creationId xmlns:a16="http://schemas.microsoft.com/office/drawing/2014/main" id="{2974930C-F8D9-E304-C379-5F6F85B416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35041" y="2568010"/>
            <a:ext cx="6207760" cy="4289990"/>
          </a:xfrm>
          <a:prstGeom prst="rect">
            <a:avLst/>
          </a:prstGeom>
        </p:spPr>
      </p:pic>
      <p:sp>
        <p:nvSpPr>
          <p:cNvPr id="11" name="TextBox 10">
            <a:extLst>
              <a:ext uri="{FF2B5EF4-FFF2-40B4-BE49-F238E27FC236}">
                <a16:creationId xmlns:a16="http://schemas.microsoft.com/office/drawing/2014/main" id="{D161E9D9-7958-D492-8D0D-52E66C9899F3}"/>
              </a:ext>
            </a:extLst>
          </p:cNvPr>
          <p:cNvSpPr txBox="1"/>
          <p:nvPr/>
        </p:nvSpPr>
        <p:spPr>
          <a:xfrm>
            <a:off x="-50799" y="546256"/>
            <a:ext cx="6471654" cy="1685077"/>
          </a:xfrm>
          <a:prstGeom prst="rect">
            <a:avLst/>
          </a:prstGeom>
          <a:noFill/>
        </p:spPr>
        <p:txBody>
          <a:bodyPr wrap="square">
            <a:spAutoFit/>
          </a:bodyPr>
          <a:lstStyle/>
          <a:p>
            <a:pPr marL="171450" indent="-171450">
              <a:buFont typeface="Arial" panose="020B0604020202020204" pitchFamily="34" charset="0"/>
              <a:buChar char="•"/>
            </a:pPr>
            <a:r>
              <a:rPr lang="en-US" sz="1150" b="1" dirty="0">
                <a:solidFill>
                  <a:schemeClr val="bg1"/>
                </a:solidFill>
              </a:rPr>
              <a:t>This code is designed to help match job seekers' skills with job postings using machine learning. The main steps involve:</a:t>
            </a:r>
          </a:p>
          <a:p>
            <a:pPr lvl="1">
              <a:buFont typeface="+mj-lt"/>
              <a:buAutoNum type="arabicPeriod"/>
            </a:pPr>
            <a:r>
              <a:rPr lang="en-US" sz="1150" b="1" dirty="0">
                <a:solidFill>
                  <a:schemeClr val="bg1"/>
                </a:solidFill>
              </a:rPr>
              <a:t>Data Preparation</a:t>
            </a:r>
            <a:r>
              <a:rPr lang="en-US" sz="1150" dirty="0">
                <a:solidFill>
                  <a:schemeClr val="bg1"/>
                </a:solidFill>
              </a:rPr>
              <a:t>: Cleaning and processing text data.</a:t>
            </a:r>
          </a:p>
          <a:p>
            <a:pPr lvl="1">
              <a:buFont typeface="+mj-lt"/>
              <a:buAutoNum type="arabicPeriod"/>
            </a:pPr>
            <a:r>
              <a:rPr lang="en-US" sz="1150" b="1" dirty="0">
                <a:solidFill>
                  <a:schemeClr val="bg1"/>
                </a:solidFill>
              </a:rPr>
              <a:t>Model Training</a:t>
            </a:r>
            <a:r>
              <a:rPr lang="en-US" sz="1150" dirty="0">
                <a:solidFill>
                  <a:schemeClr val="bg1"/>
                </a:solidFill>
              </a:rPr>
              <a:t>: Using a Random Forest classifier to learn from job postings and skills.</a:t>
            </a:r>
          </a:p>
          <a:p>
            <a:pPr lvl="1">
              <a:buFont typeface="+mj-lt"/>
              <a:buAutoNum type="arabicPeriod"/>
            </a:pPr>
            <a:r>
              <a:rPr lang="en-US" sz="1150" b="1" dirty="0">
                <a:solidFill>
                  <a:schemeClr val="bg1"/>
                </a:solidFill>
              </a:rPr>
              <a:t>Model Deployment</a:t>
            </a:r>
            <a:r>
              <a:rPr lang="en-US" sz="1150" dirty="0">
                <a:solidFill>
                  <a:schemeClr val="bg1"/>
                </a:solidFill>
              </a:rPr>
              <a:t>: Saving and loading the model for future use.</a:t>
            </a:r>
          </a:p>
          <a:p>
            <a:pPr lvl="1">
              <a:buFont typeface="+mj-lt"/>
              <a:buAutoNum type="arabicPeriod"/>
            </a:pPr>
            <a:r>
              <a:rPr lang="en-US" sz="1150" b="1" dirty="0">
                <a:solidFill>
                  <a:schemeClr val="bg1"/>
                </a:solidFill>
              </a:rPr>
              <a:t>Skill Matching</a:t>
            </a:r>
            <a:r>
              <a:rPr lang="en-US" sz="1150" dirty="0">
                <a:solidFill>
                  <a:schemeClr val="bg1"/>
                </a:solidFill>
              </a:rPr>
              <a:t>: Using cosine similarity to find relevant jobs based on user-provided skills.</a:t>
            </a:r>
          </a:p>
          <a:p>
            <a:pPr lvl="1">
              <a:buFont typeface="+mj-lt"/>
              <a:buAutoNum type="arabicPeriod"/>
            </a:pPr>
            <a:r>
              <a:rPr lang="en-US" sz="1150" b="1" dirty="0">
                <a:solidFill>
                  <a:schemeClr val="bg1"/>
                </a:solidFill>
              </a:rPr>
              <a:t>API Integration</a:t>
            </a:r>
            <a:r>
              <a:rPr lang="en-US" sz="1150" dirty="0">
                <a:solidFill>
                  <a:schemeClr val="bg1"/>
                </a:solidFill>
              </a:rPr>
              <a:t>: Exposing the functionality via Flask API endpoints</a:t>
            </a:r>
          </a:p>
        </p:txBody>
      </p:sp>
    </p:spTree>
    <p:extLst>
      <p:ext uri="{BB962C8B-B14F-4D97-AF65-F5344CB8AC3E}">
        <p14:creationId xmlns:p14="http://schemas.microsoft.com/office/powerpoint/2010/main" val="3080858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a:solidFill>
                  <a:schemeClr val="accent1">
                    <a:lumMod val="50000"/>
                  </a:schemeClr>
                </a:solidFill>
              </a:rPr>
              <a:t>Graduation project 2024</a:t>
            </a:r>
            <a:endParaRPr lang="en-US" dirty="0">
              <a:solidFill>
                <a:schemeClr val="accent1">
                  <a:lumMod val="50000"/>
                </a:schemeClr>
              </a:solidFill>
            </a:endParaRP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a:solidFill>
                  <a:schemeClr val="accent1">
                    <a:lumMod val="50000"/>
                  </a:schemeClr>
                </a:solidFill>
              </a:rPr>
              <a:t>Job SHOP</a:t>
            </a:r>
            <a:endParaRPr lang="en-US" dirty="0">
              <a:solidFill>
                <a:schemeClr val="accent1">
                  <a:lumMod val="50000"/>
                </a:schemeClr>
              </a:solidFill>
            </a:endParaRP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51</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157712"/>
            <a:ext cx="12192000" cy="369332"/>
          </a:xfrm>
          <a:prstGeom prst="rect">
            <a:avLst/>
          </a:prstGeom>
          <a:noFill/>
        </p:spPr>
        <p:txBody>
          <a:bodyPr wrap="square" rtlCol="0">
            <a:spAutoFit/>
          </a:bodyPr>
          <a:lstStyle/>
          <a:p>
            <a:pPr algn="ctr"/>
            <a:r>
              <a:rPr lang="en-US" b="1" i="0" dirty="0">
                <a:solidFill>
                  <a:srgbClr val="0070C0"/>
                </a:solidFill>
                <a:effectLst/>
                <a:latin typeface="Söhne"/>
              </a:rPr>
              <a:t>-&gt; 5.4.1.2.3.2:</a:t>
            </a:r>
            <a:r>
              <a:rPr lang="ar-EG" b="1" i="0" dirty="0">
                <a:solidFill>
                  <a:srgbClr val="0070C0"/>
                </a:solidFill>
                <a:effectLst/>
                <a:latin typeface="Söhne"/>
              </a:rPr>
              <a:t> </a:t>
            </a:r>
            <a:r>
              <a:rPr lang="en-US" b="1" i="0" dirty="0">
                <a:solidFill>
                  <a:srgbClr val="0070C0"/>
                </a:solidFill>
                <a:effectLst/>
                <a:latin typeface="Söhne"/>
              </a:rPr>
              <a:t> The Ai  model For skills matching  cont.</a:t>
            </a:r>
            <a:endParaRPr lang="en-US" b="1" dirty="0">
              <a:solidFill>
                <a:srgbClr val="0070C0"/>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57297DCE-2A62-92FE-7B1E-D2F8EEBC731B}"/>
              </a:ext>
            </a:extLst>
          </p:cNvPr>
          <p:cNvSpPr txBox="1"/>
          <p:nvPr/>
        </p:nvSpPr>
        <p:spPr>
          <a:xfrm>
            <a:off x="431576" y="819388"/>
            <a:ext cx="11679143"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TF-IDF Vectorizer :</a:t>
            </a:r>
          </a:p>
          <a:p>
            <a:pPr marL="742950" lvl="1" indent="-285750">
              <a:buFont typeface="Arial" panose="020B0604020202020204" pitchFamily="34" charset="0"/>
              <a:buChar char="•"/>
            </a:pPr>
            <a:r>
              <a:rPr lang="en-US" b="1" dirty="0">
                <a:solidFill>
                  <a:schemeClr val="bg1"/>
                </a:solidFill>
              </a:rPr>
              <a:t>TF : </a:t>
            </a:r>
          </a:p>
          <a:p>
            <a:pPr marL="1200150" lvl="2" indent="-285750">
              <a:buFont typeface="Arial" panose="020B0604020202020204" pitchFamily="34" charset="0"/>
              <a:buChar char="•"/>
            </a:pPr>
            <a:r>
              <a:rPr lang="en-US" dirty="0">
                <a:solidFill>
                  <a:schemeClr val="bg1"/>
                </a:solidFill>
              </a:rPr>
              <a:t>statistical measure used in text mining and information retrieval to evaluate the importance of a word in a document relative to a collection of documents </a:t>
            </a:r>
          </a:p>
          <a:p>
            <a:pPr marL="1200150" lvl="2" indent="-285750">
              <a:buFont typeface="Arial" panose="020B0604020202020204" pitchFamily="34" charset="0"/>
              <a:buChar char="•"/>
            </a:pPr>
            <a:r>
              <a:rPr lang="en-US" dirty="0">
                <a:solidFill>
                  <a:schemeClr val="bg1"/>
                </a:solidFill>
              </a:rPr>
              <a:t>TF(</a:t>
            </a:r>
            <a:r>
              <a:rPr lang="en-US" dirty="0" err="1">
                <a:solidFill>
                  <a:schemeClr val="bg1"/>
                </a:solidFill>
              </a:rPr>
              <a:t>t,d</a:t>
            </a:r>
            <a:r>
              <a:rPr lang="en-US" dirty="0">
                <a:solidFill>
                  <a:schemeClr val="bg1"/>
                </a:solidFill>
              </a:rPr>
              <a:t>)= Total number of terms in document d / Number of times term t appears in document d</a:t>
            </a:r>
          </a:p>
          <a:p>
            <a:pPr marL="742950" lvl="1" indent="-285750">
              <a:buFont typeface="Arial" panose="020B0604020202020204" pitchFamily="34" charset="0"/>
              <a:buChar char="•"/>
            </a:pPr>
            <a:r>
              <a:rPr lang="en-US" b="1" dirty="0">
                <a:solidFill>
                  <a:schemeClr val="bg1"/>
                </a:solidFill>
              </a:rPr>
              <a:t>Inverse Document Frequency (IDF): </a:t>
            </a:r>
            <a:r>
              <a:rPr lang="en-US" dirty="0">
                <a:solidFill>
                  <a:schemeClr val="bg1"/>
                </a:solidFill>
              </a:rPr>
              <a:t>Measures how important a term is. While computing TF, all terms are considered equally important</a:t>
            </a:r>
          </a:p>
          <a:p>
            <a:pPr marL="1200150" lvl="2" indent="-285750">
              <a:buFont typeface="Arial" panose="020B0604020202020204" pitchFamily="34" charset="0"/>
              <a:buChar char="•"/>
            </a:pPr>
            <a:r>
              <a:rPr lang="en-US" dirty="0">
                <a:solidFill>
                  <a:schemeClr val="bg1"/>
                </a:solidFill>
              </a:rPr>
              <a:t>IDF(</a:t>
            </a:r>
            <a:r>
              <a:rPr lang="en-US" dirty="0" err="1">
                <a:solidFill>
                  <a:schemeClr val="bg1"/>
                </a:solidFill>
              </a:rPr>
              <a:t>t,D</a:t>
            </a:r>
            <a:r>
              <a:rPr lang="en-US" dirty="0">
                <a:solidFill>
                  <a:schemeClr val="bg1"/>
                </a:solidFill>
              </a:rPr>
              <a:t>)=log( Number of documents with term </a:t>
            </a:r>
            <a:r>
              <a:rPr lang="en-US" dirty="0" err="1">
                <a:solidFill>
                  <a:schemeClr val="bg1"/>
                </a:solidFill>
              </a:rPr>
              <a:t>tTotal</a:t>
            </a:r>
            <a:r>
              <a:rPr lang="en-US" dirty="0">
                <a:solidFill>
                  <a:schemeClr val="bg1"/>
                </a:solidFill>
              </a:rPr>
              <a:t> number of documents N​ )</a:t>
            </a:r>
          </a:p>
          <a:p>
            <a:pPr marL="742950" lvl="1" indent="-285750">
              <a:buFont typeface="Arial" panose="020B0604020202020204" pitchFamily="34" charset="0"/>
              <a:buChar char="•"/>
            </a:pPr>
            <a:endParaRPr lang="en-US" b="1" dirty="0">
              <a:solidFill>
                <a:schemeClr val="bg1"/>
              </a:solidFill>
            </a:endParaRPr>
          </a:p>
        </p:txBody>
      </p:sp>
    </p:spTree>
    <p:extLst>
      <p:ext uri="{BB962C8B-B14F-4D97-AF65-F5344CB8AC3E}">
        <p14:creationId xmlns:p14="http://schemas.microsoft.com/office/powerpoint/2010/main" val="799500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a:solidFill>
                  <a:schemeClr val="accent1">
                    <a:lumMod val="50000"/>
                  </a:schemeClr>
                </a:solidFill>
              </a:rPr>
              <a:t>Graduation project 2024</a:t>
            </a:r>
            <a:endParaRPr lang="en-US" dirty="0">
              <a:solidFill>
                <a:schemeClr val="accent1">
                  <a:lumMod val="50000"/>
                </a:schemeClr>
              </a:solidFill>
            </a:endParaRP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a:solidFill>
                  <a:schemeClr val="accent1">
                    <a:lumMod val="50000"/>
                  </a:schemeClr>
                </a:solidFill>
              </a:rPr>
              <a:t>Job SHOP</a:t>
            </a:r>
            <a:endParaRPr lang="en-US" dirty="0">
              <a:solidFill>
                <a:schemeClr val="accent1">
                  <a:lumMod val="50000"/>
                </a:schemeClr>
              </a:solidFill>
            </a:endParaRP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52</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157712"/>
            <a:ext cx="12192000" cy="369332"/>
          </a:xfrm>
          <a:prstGeom prst="rect">
            <a:avLst/>
          </a:prstGeom>
          <a:noFill/>
        </p:spPr>
        <p:txBody>
          <a:bodyPr wrap="square" rtlCol="0">
            <a:spAutoFit/>
          </a:bodyPr>
          <a:lstStyle/>
          <a:p>
            <a:pPr algn="ctr"/>
            <a:r>
              <a:rPr lang="en-US" b="1" i="0" dirty="0">
                <a:solidFill>
                  <a:srgbClr val="0070C0"/>
                </a:solidFill>
                <a:effectLst/>
                <a:latin typeface="Söhne"/>
              </a:rPr>
              <a:t>-&gt; 5.4.1.2.3.2:</a:t>
            </a:r>
            <a:r>
              <a:rPr lang="ar-EG" b="1" i="0" dirty="0">
                <a:solidFill>
                  <a:srgbClr val="0070C0"/>
                </a:solidFill>
                <a:effectLst/>
                <a:latin typeface="Söhne"/>
              </a:rPr>
              <a:t> </a:t>
            </a:r>
            <a:r>
              <a:rPr lang="en-US" b="1" i="0" dirty="0">
                <a:solidFill>
                  <a:srgbClr val="0070C0"/>
                </a:solidFill>
                <a:effectLst/>
                <a:latin typeface="Söhne"/>
              </a:rPr>
              <a:t> The Ai  model For skills matching  cont.</a:t>
            </a:r>
            <a:endParaRPr lang="en-US" b="1" dirty="0">
              <a:solidFill>
                <a:srgbClr val="0070C0"/>
              </a:solidFill>
            </a:endParaRPr>
          </a:p>
        </p:txBody>
      </p:sp>
      <p:sp>
        <p:nvSpPr>
          <p:cNvPr id="17" name="TextBox 16">
            <a:extLst>
              <a:ext uri="{FF2B5EF4-FFF2-40B4-BE49-F238E27FC236}">
                <a16:creationId xmlns:a16="http://schemas.microsoft.com/office/drawing/2014/main" id="{EE0735AC-46C4-91F2-6228-C3C0CF5B3F0B}"/>
              </a:ext>
            </a:extLst>
          </p:cNvPr>
          <p:cNvSpPr txBox="1"/>
          <p:nvPr/>
        </p:nvSpPr>
        <p:spPr>
          <a:xfrm>
            <a:off x="120248" y="641686"/>
            <a:ext cx="12192000" cy="2830070"/>
          </a:xfrm>
          <a:prstGeom prst="rect">
            <a:avLst/>
          </a:prstGeom>
          <a:noFill/>
        </p:spPr>
        <p:txBody>
          <a:bodyPr wrap="square">
            <a:spAutoFit/>
          </a:bodyPr>
          <a:lstStyle/>
          <a:p>
            <a:pPr marL="1143000" lvl="2" indent="-228600">
              <a:lnSpc>
                <a:spcPct val="150000"/>
              </a:lnSpc>
              <a:buAutoNum type="arabicPeriod" startAt="3"/>
            </a:pPr>
            <a:r>
              <a:rPr lang="en-US" sz="1200" b="1" dirty="0">
                <a:solidFill>
                  <a:schemeClr val="bg1"/>
                </a:solidFill>
              </a:rPr>
              <a:t>Loading the model :</a:t>
            </a:r>
          </a:p>
          <a:p>
            <a:pPr marL="1600200" lvl="3" indent="-228600">
              <a:lnSpc>
                <a:spcPct val="150000"/>
              </a:lnSpc>
              <a:buFont typeface="Arial" panose="020B0604020202020204" pitchFamily="34" charset="0"/>
              <a:buChar char="•"/>
            </a:pPr>
            <a:r>
              <a:rPr lang="en-US" sz="1200" dirty="0">
                <a:solidFill>
                  <a:schemeClr val="bg1"/>
                </a:solidFill>
              </a:rPr>
              <a:t>This function loads the previously saved model, vectorizer,</a:t>
            </a:r>
            <a:br>
              <a:rPr lang="en-US" sz="1200" dirty="0">
                <a:solidFill>
                  <a:schemeClr val="bg1"/>
                </a:solidFill>
              </a:rPr>
            </a:br>
            <a:r>
              <a:rPr lang="en-US" sz="1200" dirty="0">
                <a:solidFill>
                  <a:schemeClr val="bg1"/>
                </a:solidFill>
              </a:rPr>
              <a:t> and label encoder from disk.</a:t>
            </a:r>
          </a:p>
          <a:p>
            <a:pPr marL="1600200" lvl="3" indent="-228600">
              <a:lnSpc>
                <a:spcPct val="150000"/>
              </a:lnSpc>
              <a:buFont typeface="Arial" panose="020B0604020202020204" pitchFamily="34" charset="0"/>
              <a:buChar char="•"/>
            </a:pPr>
            <a:r>
              <a:rPr lang="en-US" sz="1200" dirty="0">
                <a:solidFill>
                  <a:schemeClr val="bg1"/>
                </a:solidFill>
              </a:rPr>
              <a:t>The Dataset Structure : </a:t>
            </a:r>
          </a:p>
          <a:p>
            <a:pPr marL="2057400" lvl="4" indent="-228600">
              <a:lnSpc>
                <a:spcPct val="150000"/>
              </a:lnSpc>
              <a:buFont typeface="Arial" panose="020B0604020202020204" pitchFamily="34" charset="0"/>
              <a:buChar char="•"/>
            </a:pPr>
            <a:r>
              <a:rPr lang="en-US" sz="1200" dirty="0">
                <a:solidFill>
                  <a:schemeClr val="bg1"/>
                </a:solidFill>
              </a:rPr>
              <a:t>Dataset contains 4 columns :</a:t>
            </a:r>
          </a:p>
          <a:p>
            <a:pPr marL="2514600" lvl="5" indent="-228600">
              <a:lnSpc>
                <a:spcPct val="150000"/>
              </a:lnSpc>
              <a:buFont typeface="Arial" panose="020B0604020202020204" pitchFamily="34" charset="0"/>
              <a:buChar char="•"/>
            </a:pPr>
            <a:r>
              <a:rPr lang="en-US" sz="1200" dirty="0" err="1">
                <a:solidFill>
                  <a:schemeClr val="bg1"/>
                </a:solidFill>
              </a:rPr>
              <a:t>postId</a:t>
            </a:r>
            <a:endParaRPr lang="en-US" sz="1200" dirty="0">
              <a:solidFill>
                <a:schemeClr val="bg1"/>
              </a:solidFill>
            </a:endParaRPr>
          </a:p>
          <a:p>
            <a:pPr marL="2514600" lvl="5" indent="-228600">
              <a:lnSpc>
                <a:spcPct val="150000"/>
              </a:lnSpc>
              <a:buFont typeface="Arial" panose="020B0604020202020204" pitchFamily="34" charset="0"/>
              <a:buChar char="•"/>
            </a:pPr>
            <a:r>
              <a:rPr lang="en-US" sz="1200" dirty="0">
                <a:solidFill>
                  <a:schemeClr val="bg1"/>
                </a:solidFill>
              </a:rPr>
              <a:t>Job Title</a:t>
            </a:r>
          </a:p>
          <a:p>
            <a:pPr marL="2514600" lvl="5" indent="-228600">
              <a:lnSpc>
                <a:spcPct val="150000"/>
              </a:lnSpc>
              <a:buFont typeface="Arial" panose="020B0604020202020204" pitchFamily="34" charset="0"/>
              <a:buChar char="•"/>
            </a:pPr>
            <a:r>
              <a:rPr lang="en-US" sz="1200" dirty="0">
                <a:solidFill>
                  <a:schemeClr val="bg1"/>
                </a:solidFill>
              </a:rPr>
              <a:t>Skills</a:t>
            </a:r>
          </a:p>
          <a:p>
            <a:pPr marL="2514600" lvl="5" indent="-228600">
              <a:lnSpc>
                <a:spcPct val="150000"/>
              </a:lnSpc>
              <a:buFont typeface="Arial" panose="020B0604020202020204" pitchFamily="34" charset="0"/>
              <a:buChar char="•"/>
            </a:pPr>
            <a:r>
              <a:rPr lang="en-US" sz="1200" dirty="0">
                <a:solidFill>
                  <a:schemeClr val="bg1"/>
                </a:solidFill>
              </a:rPr>
              <a:t>Row type</a:t>
            </a:r>
            <a:endParaRPr lang="ar-EG" sz="1200" dirty="0">
              <a:solidFill>
                <a:schemeClr val="bg1"/>
              </a:solidFill>
            </a:endParaRPr>
          </a:p>
          <a:p>
            <a:pPr marL="1600200" lvl="3" indent="-228600">
              <a:lnSpc>
                <a:spcPct val="150000"/>
              </a:lnSpc>
              <a:buFont typeface="Arial" panose="020B0604020202020204" pitchFamily="34" charset="0"/>
              <a:buChar char="•"/>
            </a:pPr>
            <a:endParaRPr lang="en-US" sz="1200" dirty="0">
              <a:solidFill>
                <a:schemeClr val="bg1"/>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89DA337-2745-8688-75F1-40C2F3BE8D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7985" y="1532764"/>
            <a:ext cx="7344015" cy="4985452"/>
          </a:xfrm>
          <a:prstGeom prst="rect">
            <a:avLst/>
          </a:prstGeom>
        </p:spPr>
      </p:pic>
    </p:spTree>
    <p:extLst>
      <p:ext uri="{BB962C8B-B14F-4D97-AF65-F5344CB8AC3E}">
        <p14:creationId xmlns:p14="http://schemas.microsoft.com/office/powerpoint/2010/main" val="2541164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a:solidFill>
                  <a:schemeClr val="accent1">
                    <a:lumMod val="50000"/>
                  </a:schemeClr>
                </a:solidFill>
              </a:rPr>
              <a:t>Graduation project 2024</a:t>
            </a:r>
            <a:endParaRPr lang="en-US" dirty="0">
              <a:solidFill>
                <a:schemeClr val="accent1">
                  <a:lumMod val="50000"/>
                </a:schemeClr>
              </a:solidFill>
            </a:endParaRP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a:solidFill>
                  <a:schemeClr val="accent1">
                    <a:lumMod val="50000"/>
                  </a:schemeClr>
                </a:solidFill>
              </a:rPr>
              <a:t>Job SHOP</a:t>
            </a:r>
            <a:endParaRPr lang="en-US" dirty="0">
              <a:solidFill>
                <a:schemeClr val="accent1">
                  <a:lumMod val="50000"/>
                </a:schemeClr>
              </a:solidFill>
            </a:endParaRP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53</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157712"/>
            <a:ext cx="12192000" cy="369332"/>
          </a:xfrm>
          <a:prstGeom prst="rect">
            <a:avLst/>
          </a:prstGeom>
          <a:noFill/>
        </p:spPr>
        <p:txBody>
          <a:bodyPr wrap="square" rtlCol="0">
            <a:spAutoFit/>
          </a:bodyPr>
          <a:lstStyle/>
          <a:p>
            <a:pPr algn="ctr"/>
            <a:r>
              <a:rPr lang="en-US" b="1" i="0" dirty="0">
                <a:solidFill>
                  <a:srgbClr val="0070C0"/>
                </a:solidFill>
                <a:effectLst/>
                <a:latin typeface="Söhne"/>
              </a:rPr>
              <a:t>-&gt; 5.4.1.2.3.2:</a:t>
            </a:r>
            <a:r>
              <a:rPr lang="ar-EG" b="1" i="0" dirty="0">
                <a:solidFill>
                  <a:srgbClr val="0070C0"/>
                </a:solidFill>
                <a:effectLst/>
                <a:latin typeface="Söhne"/>
              </a:rPr>
              <a:t> </a:t>
            </a:r>
            <a:r>
              <a:rPr lang="en-US" b="1" i="0" dirty="0">
                <a:solidFill>
                  <a:srgbClr val="0070C0"/>
                </a:solidFill>
                <a:effectLst/>
                <a:latin typeface="Söhne"/>
              </a:rPr>
              <a:t> The Ai  model For skills matching  cont.</a:t>
            </a:r>
            <a:endParaRPr lang="en-US" b="1" dirty="0">
              <a:solidFill>
                <a:srgbClr val="0070C0"/>
              </a:solidFill>
            </a:endParaRPr>
          </a:p>
        </p:txBody>
      </p:sp>
      <p:sp>
        <p:nvSpPr>
          <p:cNvPr id="17" name="TextBox 16">
            <a:extLst>
              <a:ext uri="{FF2B5EF4-FFF2-40B4-BE49-F238E27FC236}">
                <a16:creationId xmlns:a16="http://schemas.microsoft.com/office/drawing/2014/main" id="{EE0735AC-46C4-91F2-6228-C3C0CF5B3F0B}"/>
              </a:ext>
            </a:extLst>
          </p:cNvPr>
          <p:cNvSpPr txBox="1"/>
          <p:nvPr/>
        </p:nvSpPr>
        <p:spPr>
          <a:xfrm>
            <a:off x="120248" y="641686"/>
            <a:ext cx="12192000" cy="2000612"/>
          </a:xfrm>
          <a:prstGeom prst="rect">
            <a:avLst/>
          </a:prstGeom>
          <a:noFill/>
        </p:spPr>
        <p:txBody>
          <a:bodyPr wrap="square">
            <a:spAutoFit/>
          </a:bodyPr>
          <a:lstStyle/>
          <a:p>
            <a:pPr marL="228600" indent="-228600">
              <a:buAutoNum type="arabicPeriod" startAt="4"/>
            </a:pPr>
            <a:r>
              <a:rPr lang="en-US" sz="1200" b="1">
                <a:solidFill>
                  <a:schemeClr val="bg1"/>
                </a:solidFill>
              </a:rPr>
              <a:t>Matching Skills to Jobs :</a:t>
            </a:r>
          </a:p>
          <a:p>
            <a:pPr marL="628650" lvl="1" indent="-171450">
              <a:buFont typeface="Arial" panose="020B0604020202020204" pitchFamily="34" charset="0"/>
              <a:buChar char="•"/>
            </a:pPr>
            <a:r>
              <a:rPr lang="en-US" sz="1200" b="1">
                <a:solidFill>
                  <a:schemeClr val="bg1"/>
                </a:solidFill>
              </a:rPr>
              <a:t>This function matches user-provided skills to job postings</a:t>
            </a:r>
            <a:r>
              <a:rPr lang="en-US" sz="1200">
                <a:solidFill>
                  <a:schemeClr val="bg1"/>
                </a:solidFill>
              </a:rPr>
              <a:t>:</a:t>
            </a:r>
          </a:p>
          <a:p>
            <a:pPr marL="685800" lvl="1" indent="-228600">
              <a:buFont typeface="+mj-lt"/>
              <a:buAutoNum type="arabicPeriod"/>
            </a:pPr>
            <a:r>
              <a:rPr lang="en-US" sz="1200">
                <a:solidFill>
                  <a:schemeClr val="bg1"/>
                </a:solidFill>
              </a:rPr>
              <a:t>Loads the job data and the trained model.</a:t>
            </a:r>
          </a:p>
          <a:p>
            <a:pPr marL="685800" lvl="1" indent="-228600">
              <a:buFont typeface="+mj-lt"/>
              <a:buAutoNum type="arabicPeriod"/>
            </a:pPr>
            <a:r>
              <a:rPr lang="en-US" sz="1200">
                <a:solidFill>
                  <a:schemeClr val="bg1"/>
                </a:solidFill>
              </a:rPr>
              <a:t>Transforms the job and user skills into TF-IDF features.</a:t>
            </a:r>
          </a:p>
          <a:p>
            <a:pPr marL="685800" lvl="1" indent="-228600">
              <a:buFont typeface="+mj-lt"/>
              <a:buAutoNum type="arabicPeriod"/>
            </a:pPr>
            <a:r>
              <a:rPr lang="en-US" sz="1200">
                <a:solidFill>
                  <a:schemeClr val="bg1"/>
                </a:solidFill>
              </a:rPr>
              <a:t>Computes cosine similarity between user skills</a:t>
            </a:r>
            <a:br>
              <a:rPr lang="en-US" sz="1200">
                <a:solidFill>
                  <a:schemeClr val="bg1"/>
                </a:solidFill>
              </a:rPr>
            </a:br>
            <a:r>
              <a:rPr lang="en-US" sz="1200">
                <a:solidFill>
                  <a:schemeClr val="bg1"/>
                </a:solidFill>
              </a:rPr>
              <a:t> and job skills.</a:t>
            </a:r>
          </a:p>
          <a:p>
            <a:pPr marL="685800" lvl="1" indent="-228600">
              <a:buFont typeface="+mj-lt"/>
              <a:buAutoNum type="arabicPeriod"/>
            </a:pPr>
            <a:r>
              <a:rPr lang="en-US" sz="1200">
                <a:solidFill>
                  <a:schemeClr val="bg1"/>
                </a:solidFill>
              </a:rPr>
              <a:t>Identifies jobs with a similarity </a:t>
            </a:r>
            <a:r>
              <a:rPr lang="en-US" sz="1200" b="1">
                <a:solidFill>
                  <a:schemeClr val="bg1"/>
                </a:solidFill>
              </a:rPr>
              <a:t>score above </a:t>
            </a:r>
            <a:br>
              <a:rPr lang="en-US" sz="1200" b="1">
                <a:solidFill>
                  <a:schemeClr val="bg1"/>
                </a:solidFill>
              </a:rPr>
            </a:br>
            <a:r>
              <a:rPr lang="en-US" sz="1200" b="1">
                <a:solidFill>
                  <a:schemeClr val="bg1"/>
                </a:solidFill>
              </a:rPr>
              <a:t>a threshold (60% in this case).</a:t>
            </a:r>
          </a:p>
          <a:p>
            <a:pPr marL="685800" lvl="1" indent="-228600">
              <a:buFont typeface="+mj-lt"/>
              <a:buAutoNum type="arabicPeriod"/>
            </a:pPr>
            <a:r>
              <a:rPr lang="en-US" sz="1200">
                <a:solidFill>
                  <a:schemeClr val="bg1"/>
                </a:solidFill>
              </a:rPr>
              <a:t>Returns matched jobs as a JSON object.</a:t>
            </a:r>
          </a:p>
          <a:p>
            <a:pPr marL="1600200" lvl="3" indent="-228600">
              <a:lnSpc>
                <a:spcPct val="150000"/>
              </a:lnSpc>
              <a:buAutoNum type="arabicPeriod" startAt="4"/>
            </a:pPr>
            <a:endParaRPr lang="en-US" sz="1200" b="1" dirty="0">
              <a:solidFill>
                <a:schemeClr val="bg1"/>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89DA337-2745-8688-75F1-40C2F3BE8D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0734" y="546512"/>
            <a:ext cx="7041266" cy="4557600"/>
          </a:xfrm>
          <a:prstGeom prst="rect">
            <a:avLst/>
          </a:prstGeom>
        </p:spPr>
      </p:pic>
      <p:pic>
        <p:nvPicPr>
          <p:cNvPr id="8" name="Picture 7">
            <a:extLst>
              <a:ext uri="{FF2B5EF4-FFF2-40B4-BE49-F238E27FC236}">
                <a16:creationId xmlns:a16="http://schemas.microsoft.com/office/drawing/2014/main" id="{AD242EA8-B201-386E-0152-157A9AB195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3121" y="5123580"/>
            <a:ext cx="10888879" cy="1685775"/>
          </a:xfrm>
          <a:prstGeom prst="rect">
            <a:avLst/>
          </a:prstGeom>
        </p:spPr>
      </p:pic>
    </p:spTree>
    <p:extLst>
      <p:ext uri="{BB962C8B-B14F-4D97-AF65-F5344CB8AC3E}">
        <p14:creationId xmlns:p14="http://schemas.microsoft.com/office/powerpoint/2010/main" val="1957679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a:solidFill>
                  <a:schemeClr val="accent1">
                    <a:lumMod val="50000"/>
                  </a:schemeClr>
                </a:solidFill>
              </a:rPr>
              <a:t>Graduation project 2024</a:t>
            </a:r>
            <a:endParaRPr lang="en-US" dirty="0">
              <a:solidFill>
                <a:schemeClr val="accent1">
                  <a:lumMod val="50000"/>
                </a:schemeClr>
              </a:solidFill>
            </a:endParaRP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a:solidFill>
                  <a:schemeClr val="accent1">
                    <a:lumMod val="50000"/>
                  </a:schemeClr>
                </a:solidFill>
              </a:rPr>
              <a:t>Job SHOP</a:t>
            </a:r>
            <a:endParaRPr lang="en-US" dirty="0">
              <a:solidFill>
                <a:schemeClr val="accent1">
                  <a:lumMod val="50000"/>
                </a:schemeClr>
              </a:solidFill>
            </a:endParaRP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54</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157712"/>
            <a:ext cx="12192000" cy="369332"/>
          </a:xfrm>
          <a:prstGeom prst="rect">
            <a:avLst/>
          </a:prstGeom>
          <a:noFill/>
        </p:spPr>
        <p:txBody>
          <a:bodyPr wrap="square" rtlCol="0">
            <a:spAutoFit/>
          </a:bodyPr>
          <a:lstStyle/>
          <a:p>
            <a:pPr algn="ctr"/>
            <a:r>
              <a:rPr lang="en-US" b="1" i="0" dirty="0">
                <a:solidFill>
                  <a:srgbClr val="0070C0"/>
                </a:solidFill>
                <a:effectLst/>
                <a:latin typeface="Söhne"/>
              </a:rPr>
              <a:t>-&gt; 5.4.1.2.3.2:</a:t>
            </a:r>
            <a:r>
              <a:rPr lang="ar-EG" b="1" i="0" dirty="0">
                <a:solidFill>
                  <a:srgbClr val="0070C0"/>
                </a:solidFill>
                <a:effectLst/>
                <a:latin typeface="Söhne"/>
              </a:rPr>
              <a:t> </a:t>
            </a:r>
            <a:r>
              <a:rPr lang="en-US" b="1" i="0" dirty="0">
                <a:solidFill>
                  <a:srgbClr val="0070C0"/>
                </a:solidFill>
                <a:effectLst/>
                <a:latin typeface="Söhne"/>
              </a:rPr>
              <a:t> The Ai  model For skills matching  cont.</a:t>
            </a:r>
            <a:endParaRPr lang="en-US" b="1" dirty="0">
              <a:solidFill>
                <a:srgbClr val="0070C0"/>
              </a:solidFill>
            </a:endParaRPr>
          </a:p>
        </p:txBody>
      </p:sp>
      <p:sp>
        <p:nvSpPr>
          <p:cNvPr id="17" name="TextBox 16">
            <a:extLst>
              <a:ext uri="{FF2B5EF4-FFF2-40B4-BE49-F238E27FC236}">
                <a16:creationId xmlns:a16="http://schemas.microsoft.com/office/drawing/2014/main" id="{EE0735AC-46C4-91F2-6228-C3C0CF5B3F0B}"/>
              </a:ext>
            </a:extLst>
          </p:cNvPr>
          <p:cNvSpPr txBox="1"/>
          <p:nvPr/>
        </p:nvSpPr>
        <p:spPr>
          <a:xfrm>
            <a:off x="340137" y="640822"/>
            <a:ext cx="12192000" cy="2000548"/>
          </a:xfrm>
          <a:prstGeom prst="rect">
            <a:avLst/>
          </a:prstGeom>
          <a:noFill/>
        </p:spPr>
        <p:txBody>
          <a:bodyPr wrap="square">
            <a:spAutoFit/>
          </a:bodyPr>
          <a:lstStyle/>
          <a:p>
            <a:pPr marL="228600" indent="-228600">
              <a:buAutoNum type="arabicPeriod" startAt="4"/>
            </a:pPr>
            <a:r>
              <a:rPr lang="en-US" sz="1200" b="1" dirty="0">
                <a:solidFill>
                  <a:schemeClr val="bg1"/>
                </a:solidFill>
              </a:rPr>
              <a:t>Matching Skills to Jobs </a:t>
            </a:r>
          </a:p>
          <a:p>
            <a:pPr marL="742950" lvl="1"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bg1"/>
                </a:solidFill>
                <a:effectLst/>
                <a:latin typeface="Arial" panose="020B0604020202020204" pitchFamily="34" charset="0"/>
              </a:rPr>
              <a:t>These are the two endpoints exposed by the Flask app:</a:t>
            </a:r>
          </a:p>
          <a:p>
            <a:pPr lvl="2" eaLnBrk="0" fontAlgn="base" hangingPunct="0">
              <a:spcBef>
                <a:spcPct val="0"/>
              </a:spcBef>
              <a:spcAft>
                <a:spcPct val="0"/>
              </a:spcAft>
              <a:buFontTx/>
              <a:buAutoNum type="arabicPeriod"/>
            </a:pPr>
            <a:r>
              <a:rPr kumimoji="0" lang="en-US" altLang="en-US" sz="1600" b="1" i="0" u="none" strike="noStrike" cap="none" normalizeH="0" baseline="0" dirty="0">
                <a:ln>
                  <a:noFill/>
                </a:ln>
                <a:solidFill>
                  <a:schemeClr val="bg1"/>
                </a:solidFill>
                <a:effectLst/>
                <a:latin typeface="Arial Unicode MS"/>
              </a:rPr>
              <a:t>/train-model</a:t>
            </a:r>
            <a:r>
              <a:rPr kumimoji="0" lang="en-US" altLang="en-US" sz="1200" b="1" i="0" u="none" strike="noStrike" cap="none" normalizeH="0" baseline="0" dirty="0">
                <a:ln>
                  <a:noFill/>
                </a:ln>
                <a:solidFill>
                  <a:schemeClr val="bg1"/>
                </a:solidFill>
                <a:effectLst/>
              </a:rPr>
              <a:t>: </a:t>
            </a:r>
            <a:r>
              <a:rPr kumimoji="0" lang="en-US" altLang="en-US" sz="1200" b="0" i="0" u="none" strike="noStrike" cap="none" normalizeH="0" baseline="0" dirty="0">
                <a:ln>
                  <a:noFill/>
                </a:ln>
                <a:solidFill>
                  <a:schemeClr val="bg1"/>
                </a:solidFill>
                <a:effectLst/>
              </a:rPr>
              <a:t>Triggers model training and saves the model.</a:t>
            </a:r>
          </a:p>
          <a:p>
            <a:pPr marL="1657350" lvl="3" indent="-285750" eaLnBrk="0" fontAlgn="base" hangingPunct="0">
              <a:spcBef>
                <a:spcPct val="0"/>
              </a:spcBef>
              <a:spcAft>
                <a:spcPct val="0"/>
              </a:spcAft>
              <a:buFont typeface="Arial" panose="020B0604020202020204" pitchFamily="34" charset="0"/>
              <a:buChar char="•"/>
            </a:pPr>
            <a:r>
              <a:rPr lang="en-US" altLang="en-US" sz="1600" dirty="0">
                <a:solidFill>
                  <a:schemeClr val="bg1"/>
                </a:solidFill>
                <a:latin typeface="Arial" panose="020B0604020202020204" pitchFamily="34" charset="0"/>
              </a:rPr>
              <a:t>This end point accessed from java back end for running the model to train on the new data and increase the acc.</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lvl="2" eaLnBrk="0" fontAlgn="base" hangingPunct="0">
              <a:spcBef>
                <a:spcPct val="0"/>
              </a:spcBef>
              <a:spcAft>
                <a:spcPct val="0"/>
              </a:spcAft>
              <a:buFontTx/>
              <a:buAutoNum type="arabicPeriod" startAt="2"/>
            </a:pPr>
            <a:r>
              <a:rPr kumimoji="0" lang="en-US" altLang="en-US" sz="1600" b="1" i="0" u="none" strike="noStrike" cap="none" normalizeH="0" baseline="0" dirty="0">
                <a:ln>
                  <a:noFill/>
                </a:ln>
                <a:solidFill>
                  <a:schemeClr val="bg1"/>
                </a:solidFill>
                <a:effectLst/>
                <a:latin typeface="Arial Unicode MS"/>
              </a:rPr>
              <a:t>/</a:t>
            </a:r>
            <a:r>
              <a:rPr kumimoji="0" lang="en-US" altLang="en-US" sz="1600" b="1" i="0" u="none" strike="noStrike" cap="none" normalizeH="0" baseline="0" dirty="0" err="1">
                <a:ln>
                  <a:noFill/>
                </a:ln>
                <a:solidFill>
                  <a:schemeClr val="bg1"/>
                </a:solidFill>
                <a:effectLst/>
                <a:latin typeface="Arial Unicode MS"/>
              </a:rPr>
              <a:t>match-skills</a:t>
            </a:r>
            <a:r>
              <a:rPr lang="en-US" altLang="en-US" sz="1200" b="1" dirty="0" err="1">
                <a:solidFill>
                  <a:schemeClr val="bg1"/>
                </a:solidFill>
              </a:rPr>
              <a:t>:</a:t>
            </a:r>
            <a:r>
              <a:rPr lang="en-US" altLang="en-US" sz="1200" dirty="0" err="1">
                <a:solidFill>
                  <a:schemeClr val="bg1"/>
                </a:solidFill>
              </a:rPr>
              <a:t>Takes</a:t>
            </a:r>
            <a:r>
              <a:rPr lang="en-US" altLang="en-US" sz="1200" dirty="0">
                <a:solidFill>
                  <a:schemeClr val="bg1"/>
                </a:solidFill>
              </a:rPr>
              <a:t> user skills from the request, matches them to jobs, and returns the matched jobs.</a:t>
            </a:r>
            <a:endParaRPr lang="en-US" altLang="en-US" sz="3600" dirty="0">
              <a:solidFill>
                <a:schemeClr val="bg1"/>
              </a:solidFill>
              <a:latin typeface="Arial" panose="020B0604020202020204" pitchFamily="34" charset="0"/>
            </a:endParaRPr>
          </a:p>
          <a:p>
            <a:pPr lvl="0" eaLnBrk="0" fontAlgn="base" hangingPunct="0">
              <a:spcBef>
                <a:spcPct val="0"/>
              </a:spcBef>
              <a:spcAft>
                <a:spcPct val="0"/>
              </a:spcAft>
            </a:pPr>
            <a:endParaRPr lang="en-US" altLang="en-US" sz="36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lang="en-US" sz="1200" b="1" dirty="0">
              <a:solidFill>
                <a:schemeClr val="bg1"/>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89DA337-2745-8688-75F1-40C2F3BE8D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0734" y="2042111"/>
            <a:ext cx="7041266" cy="3719043"/>
          </a:xfrm>
          <a:prstGeom prst="rect">
            <a:avLst/>
          </a:prstGeom>
        </p:spPr>
      </p:pic>
    </p:spTree>
    <p:extLst>
      <p:ext uri="{BB962C8B-B14F-4D97-AF65-F5344CB8AC3E}">
        <p14:creationId xmlns:p14="http://schemas.microsoft.com/office/powerpoint/2010/main" val="1762062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a:solidFill>
                  <a:schemeClr val="accent1">
                    <a:lumMod val="50000"/>
                  </a:schemeClr>
                </a:solidFill>
              </a:rPr>
              <a:t>Graduation project 2024</a:t>
            </a:r>
            <a:endParaRPr lang="en-US" dirty="0">
              <a:solidFill>
                <a:schemeClr val="accent1">
                  <a:lumMod val="50000"/>
                </a:schemeClr>
              </a:solidFill>
            </a:endParaRP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a:solidFill>
                  <a:schemeClr val="accent1">
                    <a:lumMod val="50000"/>
                  </a:schemeClr>
                </a:solidFill>
              </a:rPr>
              <a:t>Job SHOP</a:t>
            </a:r>
            <a:endParaRPr lang="en-US" dirty="0">
              <a:solidFill>
                <a:schemeClr val="accent1">
                  <a:lumMod val="50000"/>
                </a:schemeClr>
              </a:solidFill>
            </a:endParaRP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55</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157712"/>
            <a:ext cx="12192000" cy="369332"/>
          </a:xfrm>
          <a:prstGeom prst="rect">
            <a:avLst/>
          </a:prstGeom>
          <a:noFill/>
        </p:spPr>
        <p:txBody>
          <a:bodyPr wrap="square" rtlCol="0">
            <a:spAutoFit/>
          </a:bodyPr>
          <a:lstStyle/>
          <a:p>
            <a:pPr algn="ctr"/>
            <a:r>
              <a:rPr lang="en-US" b="1" i="0" dirty="0">
                <a:solidFill>
                  <a:srgbClr val="0070C0"/>
                </a:solidFill>
                <a:effectLst/>
                <a:latin typeface="Söhne"/>
              </a:rPr>
              <a:t>-&gt; 5.4.1.2.3.3:</a:t>
            </a:r>
            <a:r>
              <a:rPr lang="ar-EG" b="1" i="0" dirty="0">
                <a:solidFill>
                  <a:srgbClr val="0070C0"/>
                </a:solidFill>
                <a:effectLst/>
                <a:latin typeface="Söhne"/>
              </a:rPr>
              <a:t> </a:t>
            </a:r>
            <a:r>
              <a:rPr lang="en-US" b="1" i="0" dirty="0">
                <a:solidFill>
                  <a:srgbClr val="0070C0"/>
                </a:solidFill>
                <a:effectLst/>
                <a:latin typeface="Söhne"/>
              </a:rPr>
              <a:t> The Connection between the model and the back-end.</a:t>
            </a:r>
            <a:endParaRPr lang="en-US" b="1" dirty="0">
              <a:solidFill>
                <a:srgbClr val="0070C0"/>
              </a:solidFill>
            </a:endParaRPr>
          </a:p>
        </p:txBody>
      </p:sp>
      <p:sp>
        <p:nvSpPr>
          <p:cNvPr id="17" name="TextBox 16">
            <a:extLst>
              <a:ext uri="{FF2B5EF4-FFF2-40B4-BE49-F238E27FC236}">
                <a16:creationId xmlns:a16="http://schemas.microsoft.com/office/drawing/2014/main" id="{EE0735AC-46C4-91F2-6228-C3C0CF5B3F0B}"/>
              </a:ext>
            </a:extLst>
          </p:cNvPr>
          <p:cNvSpPr txBox="1"/>
          <p:nvPr/>
        </p:nvSpPr>
        <p:spPr>
          <a:xfrm>
            <a:off x="0" y="640822"/>
            <a:ext cx="11766982" cy="2400657"/>
          </a:xfrm>
          <a:prstGeom prst="rect">
            <a:avLst/>
          </a:prstGeom>
          <a:noFill/>
        </p:spPr>
        <p:txBody>
          <a:bodyPr wrap="square">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200" b="1" dirty="0">
                <a:solidFill>
                  <a:schemeClr val="bg1"/>
                </a:solidFill>
              </a:rPr>
              <a:t>Calling Flask API Function:</a:t>
            </a:r>
          </a:p>
          <a:p>
            <a:pPr marL="800100" lvl="1"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chemeClr val="bg1"/>
                </a:solidFill>
                <a:effectLst/>
                <a:latin typeface="Arial" panose="020B0604020202020204" pitchFamily="34" charset="0"/>
              </a:rPr>
              <a:t>Send a POST request to a Flask API</a:t>
            </a:r>
            <a:br>
              <a:rPr kumimoji="0" lang="en-US" altLang="en-US" sz="1400" b="0" i="0" u="none" strike="noStrike" cap="none" normalizeH="0" baseline="0" dirty="0">
                <a:ln>
                  <a:noFill/>
                </a:ln>
                <a:solidFill>
                  <a:schemeClr val="bg1"/>
                </a:solidFill>
                <a:effectLst/>
                <a:latin typeface="Arial" panose="020B0604020202020204" pitchFamily="34" charset="0"/>
              </a:rPr>
            </a:br>
            <a:r>
              <a:rPr kumimoji="0" lang="en-US" altLang="en-US" sz="1400" b="0" i="0" u="none" strike="noStrike" cap="none" normalizeH="0" baseline="0" dirty="0">
                <a:ln>
                  <a:noFill/>
                </a:ln>
                <a:solidFill>
                  <a:schemeClr val="bg1"/>
                </a:solidFill>
                <a:effectLst/>
                <a:latin typeface="Arial" panose="020B0604020202020204" pitchFamily="34" charset="0"/>
              </a:rPr>
              <a:t>	 with the user's skills.</a:t>
            </a:r>
          </a:p>
          <a:p>
            <a:pPr marL="800100" lvl="1"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chemeClr val="bg1"/>
                </a:solidFill>
                <a:effectLst/>
                <a:latin typeface="Arial" panose="020B0604020202020204" pitchFamily="34" charset="0"/>
              </a:rPr>
              <a:t>Process the response from the API</a:t>
            </a:r>
            <a:br>
              <a:rPr kumimoji="0" lang="en-US" altLang="en-US" sz="1400" b="0" i="0" u="none" strike="noStrike" cap="none" normalizeH="0" baseline="0" dirty="0">
                <a:ln>
                  <a:noFill/>
                </a:ln>
                <a:solidFill>
                  <a:schemeClr val="bg1"/>
                </a:solidFill>
                <a:effectLst/>
                <a:latin typeface="Arial" panose="020B0604020202020204" pitchFamily="34" charset="0"/>
              </a:rPr>
            </a:br>
            <a:r>
              <a:rPr kumimoji="0" lang="en-US" altLang="en-US" sz="1400" b="0" i="0" u="none" strike="noStrike" cap="none" normalizeH="0" baseline="0" dirty="0">
                <a:ln>
                  <a:noFill/>
                </a:ln>
                <a:solidFill>
                  <a:schemeClr val="bg1"/>
                </a:solidFill>
                <a:effectLst/>
                <a:latin typeface="Arial" panose="020B0604020202020204" pitchFamily="34" charset="0"/>
              </a:rPr>
              <a:t>	(Random forest model).</a:t>
            </a:r>
          </a:p>
          <a:p>
            <a:pPr marL="800100" lvl="1" indent="-342900" eaLnBrk="0" fontAlgn="base" hangingPunct="0">
              <a:spcBef>
                <a:spcPct val="0"/>
              </a:spcBef>
              <a:spcAft>
                <a:spcPct val="0"/>
              </a:spcAft>
              <a:buFont typeface="+mj-lt"/>
              <a:buAutoNum type="arabicPeriod"/>
            </a:pPr>
            <a:r>
              <a:rPr kumimoji="0" lang="en-US" altLang="en-US" sz="1400" b="0" i="0" u="none" strike="noStrike" cap="none" normalizeH="0" baseline="0" dirty="0">
                <a:ln>
                  <a:noFill/>
                </a:ln>
                <a:solidFill>
                  <a:schemeClr val="bg1"/>
                </a:solidFill>
                <a:effectLst/>
                <a:latin typeface="Arial" panose="020B0604020202020204" pitchFamily="34" charset="0"/>
              </a:rPr>
              <a:t>Return the processed response in </a:t>
            </a:r>
            <a:br>
              <a:rPr kumimoji="0" lang="en-US" altLang="en-US" sz="1400" b="0" i="0" u="none" strike="noStrike" cap="none" normalizeH="0" baseline="0" dirty="0">
                <a:ln>
                  <a:noFill/>
                </a:ln>
                <a:solidFill>
                  <a:schemeClr val="bg1"/>
                </a:solidFill>
                <a:effectLst/>
                <a:latin typeface="Arial" panose="020B0604020202020204" pitchFamily="34" charset="0"/>
              </a:rPr>
            </a:br>
            <a:r>
              <a:rPr kumimoji="0" lang="en-US" altLang="en-US" sz="1400" b="0" i="0" u="none" strike="noStrike" cap="none" normalizeH="0" baseline="0" dirty="0">
                <a:ln>
                  <a:noFill/>
                </a:ln>
                <a:solidFill>
                  <a:schemeClr val="bg1"/>
                </a:solidFill>
                <a:effectLst/>
                <a:latin typeface="Arial" panose="020B0604020202020204" pitchFamily="34" charset="0"/>
              </a:rPr>
              <a:t>   a structured format.</a:t>
            </a:r>
          </a:p>
          <a:p>
            <a:pPr marL="800100" lvl="1" indent="-342900" eaLnBrk="0" fontAlgn="base" hangingPunct="0">
              <a:spcBef>
                <a:spcPct val="0"/>
              </a:spcBef>
              <a:spcAft>
                <a:spcPct val="0"/>
              </a:spcAft>
              <a:buFont typeface="+mj-lt"/>
              <a:buAutoNum type="arabicPeriod"/>
            </a:pPr>
            <a:r>
              <a:rPr lang="en-US" sz="1400" dirty="0">
                <a:solidFill>
                  <a:schemeClr val="bg1"/>
                </a:solidFill>
                <a:latin typeface="Arial" panose="020B0604020202020204" pitchFamily="34" charset="0"/>
              </a:rPr>
              <a:t>This function return an object contains the </a:t>
            </a:r>
            <a:br>
              <a:rPr lang="en-US" sz="1400" dirty="0">
                <a:solidFill>
                  <a:schemeClr val="bg1"/>
                </a:solidFill>
                <a:latin typeface="Arial" panose="020B0604020202020204" pitchFamily="34" charset="0"/>
              </a:rPr>
            </a:br>
            <a:r>
              <a:rPr lang="en-US" sz="1400" dirty="0">
                <a:solidFill>
                  <a:schemeClr val="bg1"/>
                </a:solidFill>
                <a:latin typeface="Arial" panose="020B0604020202020204" pitchFamily="34" charset="0"/>
              </a:rPr>
              <a:t>model trained matched posts and </a:t>
            </a:r>
            <a:br>
              <a:rPr lang="en-US" sz="1400" dirty="0">
                <a:solidFill>
                  <a:schemeClr val="bg1"/>
                </a:solidFill>
                <a:latin typeface="Arial" panose="020B0604020202020204" pitchFamily="34" charset="0"/>
              </a:rPr>
            </a:br>
            <a:r>
              <a:rPr lang="en-US" sz="1400" dirty="0">
                <a:solidFill>
                  <a:schemeClr val="bg1"/>
                </a:solidFill>
                <a:latin typeface="Arial" panose="020B0604020202020204" pitchFamily="34" charset="0"/>
              </a:rPr>
              <a:t>the database stored real posts.</a:t>
            </a:r>
            <a:br>
              <a:rPr lang="en-US" sz="1200" b="1" dirty="0">
                <a:solidFill>
                  <a:schemeClr val="bg1"/>
                </a:solidFill>
              </a:rPr>
            </a:br>
            <a:r>
              <a:rPr lang="en-US" sz="1200" b="1" dirty="0">
                <a:solidFill>
                  <a:schemeClr val="bg1"/>
                </a:solidFill>
              </a:rPr>
              <a:t> </a:t>
            </a: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89DA337-2745-8688-75F1-40C2F3BE8D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51185" y="903353"/>
            <a:ext cx="7140815" cy="5521408"/>
          </a:xfrm>
          <a:prstGeom prst="rect">
            <a:avLst/>
          </a:prstGeom>
        </p:spPr>
      </p:pic>
    </p:spTree>
    <p:extLst>
      <p:ext uri="{BB962C8B-B14F-4D97-AF65-F5344CB8AC3E}">
        <p14:creationId xmlns:p14="http://schemas.microsoft.com/office/powerpoint/2010/main" val="2701270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3D8FF62-652A-F48D-7206-16657E0B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F7369B-8C57-4479-7C74-DD994BE891F6}"/>
              </a:ext>
            </a:extLst>
          </p:cNvPr>
          <p:cNvSpPr txBox="1"/>
          <p:nvPr/>
        </p:nvSpPr>
        <p:spPr>
          <a:xfrm>
            <a:off x="308388" y="750162"/>
            <a:ext cx="5285103" cy="180253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100" b="1" i="0" kern="1200" dirty="0">
                <a:solidFill>
                  <a:schemeClr val="bg1"/>
                </a:solidFill>
                <a:effectLst/>
                <a:latin typeface="+mj-lt"/>
                <a:ea typeface="+mj-ea"/>
                <a:cs typeface="+mj-cs"/>
              </a:rPr>
              <a:t>-&gt; 5.4.1.2.3.3:  The Connection between the model and the back-end cont.</a:t>
            </a:r>
            <a:endParaRPr lang="en-US" sz="3100" b="1" kern="1200" dirty="0">
              <a:solidFill>
                <a:schemeClr val="bg1"/>
              </a:solidFill>
              <a:latin typeface="+mj-lt"/>
              <a:ea typeface="+mj-ea"/>
              <a:cs typeface="+mj-cs"/>
            </a:endParaRPr>
          </a:p>
        </p:txBody>
      </p:sp>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r>
              <a:rPr lang="en-US"/>
              <a:t>Graduation project 2024</a:t>
            </a:r>
          </a:p>
        </p:txBody>
      </p:sp>
      <p:sp>
        <p:nvSpPr>
          <p:cNvPr id="17" name="TextBox 16">
            <a:extLst>
              <a:ext uri="{FF2B5EF4-FFF2-40B4-BE49-F238E27FC236}">
                <a16:creationId xmlns:a16="http://schemas.microsoft.com/office/drawing/2014/main" id="{EE0735AC-46C4-91F2-6228-C3C0CF5B3F0B}"/>
              </a:ext>
            </a:extLst>
          </p:cNvPr>
          <p:cNvSpPr txBox="1"/>
          <p:nvPr/>
        </p:nvSpPr>
        <p:spPr>
          <a:xfrm>
            <a:off x="340136" y="2569464"/>
            <a:ext cx="5170977" cy="3555138"/>
          </a:xfrm>
          <a:prstGeom prst="rect">
            <a:avLst/>
          </a:prstGeom>
        </p:spPr>
        <p:txBody>
          <a:bodyPr vert="horz" lIns="91440" tIns="45720" rIns="91440" bIns="45720" rtlCol="0" anchor="b">
            <a:normAutofit/>
          </a:bodyPr>
          <a:lstStyle/>
          <a:p>
            <a:pPr marL="171450" marR="0" lvl="0" indent="-228600" fontAlgn="base">
              <a:lnSpc>
                <a:spcPct val="110000"/>
              </a:lnSpc>
              <a:spcBef>
                <a:spcPct val="0"/>
              </a:spcBef>
              <a:spcAft>
                <a:spcPts val="600"/>
              </a:spcAft>
              <a:buClrTx/>
              <a:buSzTx/>
              <a:buFont typeface="Arial" panose="020B0604020202020204" pitchFamily="34" charset="0"/>
              <a:buChar char="•"/>
              <a:tabLst/>
            </a:pPr>
            <a:r>
              <a:rPr lang="en-US" sz="1300" b="1" dirty="0">
                <a:solidFill>
                  <a:schemeClr val="bg1"/>
                </a:solidFill>
              </a:rPr>
              <a:t>Calling Flask API Function: </a:t>
            </a:r>
            <a:r>
              <a:rPr lang="en-US" sz="1300" b="1" dirty="0" err="1">
                <a:solidFill>
                  <a:schemeClr val="bg1"/>
                </a:solidFill>
                <a:hlinkClick r:id="rId2"/>
              </a:rPr>
              <a:t>Githup</a:t>
            </a:r>
            <a:r>
              <a:rPr lang="en-US" sz="1300" b="1" dirty="0">
                <a:solidFill>
                  <a:schemeClr val="bg1"/>
                </a:solidFill>
                <a:hlinkClick r:id="rId2"/>
              </a:rPr>
              <a:t> Link for this function -&gt;</a:t>
            </a:r>
            <a:endParaRPr lang="en-US" sz="1300" b="1" dirty="0">
              <a:solidFill>
                <a:schemeClr val="bg1"/>
              </a:solidFill>
            </a:endParaRPr>
          </a:p>
          <a:p>
            <a:pPr marL="800100" lvl="1" indent="-228600" fontAlgn="base">
              <a:lnSpc>
                <a:spcPct val="110000"/>
              </a:lnSpc>
              <a:spcBef>
                <a:spcPct val="0"/>
              </a:spcBef>
              <a:spcAft>
                <a:spcPts val="600"/>
              </a:spcAft>
              <a:buFont typeface="+mj-lt"/>
              <a:buAutoNum type="arabicPeriod"/>
            </a:pPr>
            <a:r>
              <a:rPr lang="en-US" sz="1300" b="1" dirty="0">
                <a:solidFill>
                  <a:schemeClr val="bg1"/>
                </a:solidFill>
              </a:rPr>
              <a:t> </a:t>
            </a:r>
            <a:r>
              <a:rPr kumimoji="0" lang="en-US" altLang="en-US" sz="1300" b="0" i="0" u="none" strike="noStrike" cap="none" normalizeH="0" baseline="0" dirty="0">
                <a:ln>
                  <a:noFill/>
                </a:ln>
                <a:solidFill>
                  <a:schemeClr val="bg1"/>
                </a:solidFill>
                <a:effectLst/>
              </a:rPr>
              <a:t>This iterates through the list of job recommendations. If the </a:t>
            </a:r>
            <a:r>
              <a:rPr kumimoji="0" lang="en-US" altLang="en-US" sz="1300" b="0" i="0" u="none" strike="noStrike" cap="none" normalizeH="0" baseline="0" dirty="0" err="1">
                <a:ln>
                  <a:noFill/>
                </a:ln>
                <a:solidFill>
                  <a:schemeClr val="bg1"/>
                </a:solidFill>
                <a:effectLst/>
              </a:rPr>
              <a:t>rowType</a:t>
            </a:r>
            <a:r>
              <a:rPr kumimoji="0" lang="en-US" altLang="en-US" sz="1300" b="0" i="0" u="none" strike="noStrike" cap="none" normalizeH="0" baseline="0" dirty="0">
                <a:ln>
                  <a:noFill/>
                </a:ln>
                <a:solidFill>
                  <a:schemeClr val="bg1"/>
                </a:solidFill>
                <a:effectLst/>
              </a:rPr>
              <a:t> is "Train", it adds the recommendation to </a:t>
            </a:r>
            <a:r>
              <a:rPr kumimoji="0" lang="en-US" altLang="en-US" sz="1300" b="0" i="0" u="none" strike="noStrike" cap="none" normalizeH="0" baseline="0" dirty="0" err="1">
                <a:ln>
                  <a:noFill/>
                </a:ln>
                <a:solidFill>
                  <a:schemeClr val="bg1"/>
                </a:solidFill>
                <a:effectLst/>
              </a:rPr>
              <a:t>modelResponseForBackEndObject</a:t>
            </a:r>
            <a:r>
              <a:rPr kumimoji="0" lang="en-US" altLang="en-US" sz="1300" b="0" i="0" u="none" strike="noStrike" cap="none" normalizeH="0" baseline="0" dirty="0">
                <a:ln>
                  <a:noFill/>
                </a:ln>
                <a:solidFill>
                  <a:schemeClr val="bg1"/>
                </a:solidFill>
                <a:effectLst/>
              </a:rPr>
              <a:t>. Otherwise, it fetches the corresponding post by ID from the </a:t>
            </a:r>
            <a:r>
              <a:rPr kumimoji="0" lang="en-US" altLang="en-US" sz="1300" b="0" i="0" u="none" strike="noStrike" cap="none" normalizeH="0" baseline="0" dirty="0" err="1">
                <a:ln>
                  <a:noFill/>
                </a:ln>
                <a:solidFill>
                  <a:schemeClr val="bg1"/>
                </a:solidFill>
                <a:effectLst/>
              </a:rPr>
              <a:t>postService</a:t>
            </a:r>
            <a:r>
              <a:rPr kumimoji="0" lang="en-US" altLang="en-US" sz="1300" b="0" i="0" u="none" strike="noStrike" cap="none" normalizeH="0" baseline="0" dirty="0">
                <a:ln>
                  <a:noFill/>
                </a:ln>
                <a:solidFill>
                  <a:schemeClr val="bg1"/>
                </a:solidFill>
                <a:effectLst/>
              </a:rPr>
              <a:t> and maps it to a </a:t>
            </a:r>
            <a:r>
              <a:rPr kumimoji="0" lang="en-US" altLang="en-US" sz="1300" b="0" i="0" u="none" strike="noStrike" cap="none" normalizeH="0" baseline="0" dirty="0" err="1">
                <a:ln>
                  <a:noFill/>
                </a:ln>
                <a:solidFill>
                  <a:schemeClr val="bg1"/>
                </a:solidFill>
                <a:effectLst/>
              </a:rPr>
              <a:t>postDTO</a:t>
            </a:r>
            <a:r>
              <a:rPr kumimoji="0" lang="en-US" altLang="en-US" sz="1300" b="0" i="0" u="none" strike="noStrike" cap="none" normalizeH="0" baseline="0" dirty="0">
                <a:ln>
                  <a:noFill/>
                </a:ln>
                <a:solidFill>
                  <a:schemeClr val="bg1"/>
                </a:solidFill>
                <a:effectLst/>
              </a:rPr>
              <a:t> object, which is then added to </a:t>
            </a:r>
            <a:r>
              <a:rPr kumimoji="0" lang="en-US" altLang="en-US" sz="1300" b="0" i="0" u="none" strike="noStrike" cap="none" normalizeH="0" baseline="0" dirty="0" err="1">
                <a:ln>
                  <a:noFill/>
                </a:ln>
                <a:solidFill>
                  <a:schemeClr val="bg1"/>
                </a:solidFill>
                <a:effectLst/>
              </a:rPr>
              <a:t>postDtos</a:t>
            </a:r>
            <a:r>
              <a:rPr kumimoji="0" lang="en-US" altLang="en-US" sz="1300" b="0" i="0" u="none" strike="noStrike" cap="none" normalizeH="0" baseline="0" dirty="0">
                <a:ln>
                  <a:noFill/>
                </a:ln>
                <a:solidFill>
                  <a:schemeClr val="bg1"/>
                </a:solidFill>
                <a:effectLst/>
              </a:rPr>
              <a:t>.</a:t>
            </a:r>
          </a:p>
          <a:p>
            <a:pPr marL="800100" lvl="1" indent="-228600" fontAlgn="base">
              <a:lnSpc>
                <a:spcPct val="110000"/>
              </a:lnSpc>
              <a:spcBef>
                <a:spcPct val="0"/>
              </a:spcBef>
              <a:spcAft>
                <a:spcPts val="600"/>
              </a:spcAft>
              <a:buFont typeface="+mj-lt"/>
              <a:buAutoNum type="arabicPeriod"/>
            </a:pPr>
            <a:r>
              <a:rPr lang="en-US" altLang="en-US" sz="1300" dirty="0">
                <a:solidFill>
                  <a:schemeClr val="bg1"/>
                </a:solidFill>
              </a:rPr>
              <a:t>The returned </a:t>
            </a:r>
            <a:r>
              <a:rPr lang="en-US" altLang="en-US" sz="1300" dirty="0" err="1">
                <a:solidFill>
                  <a:schemeClr val="bg1"/>
                </a:solidFill>
              </a:rPr>
              <a:t>postDtos</a:t>
            </a:r>
            <a:r>
              <a:rPr lang="en-US" altLang="en-US" sz="1300" dirty="0">
                <a:solidFill>
                  <a:schemeClr val="bg1"/>
                </a:solidFill>
              </a:rPr>
              <a:t> list will be send to the function </a:t>
            </a:r>
            <a:br>
              <a:rPr lang="en-US" altLang="en-US" sz="1300" dirty="0">
                <a:solidFill>
                  <a:schemeClr val="bg1"/>
                </a:solidFill>
              </a:rPr>
            </a:br>
            <a:r>
              <a:rPr lang="en-US" altLang="en-US" sz="1300" dirty="0">
                <a:solidFill>
                  <a:schemeClr val="bg1"/>
                </a:solidFill>
              </a:rPr>
              <a:t> </a:t>
            </a:r>
            <a:r>
              <a:rPr lang="en-US" sz="1300" b="1" dirty="0" err="1">
                <a:solidFill>
                  <a:schemeClr val="bg1"/>
                </a:solidFill>
                <a:effectLst/>
                <a:highlight>
                  <a:srgbClr val="414104"/>
                </a:highlight>
              </a:rPr>
              <a:t>sortTheModelResponse</a:t>
            </a:r>
            <a:r>
              <a:rPr lang="en-US" sz="1300" b="1" dirty="0">
                <a:solidFill>
                  <a:schemeClr val="bg1"/>
                </a:solidFill>
                <a:effectLst/>
                <a:highlight>
                  <a:srgbClr val="1C1F22"/>
                </a:highlight>
              </a:rPr>
              <a:t>(</a:t>
            </a:r>
            <a:r>
              <a:rPr lang="en-US" sz="1300" b="1" dirty="0" err="1">
                <a:solidFill>
                  <a:schemeClr val="bg1"/>
                </a:solidFill>
                <a:effectLst/>
                <a:highlight>
                  <a:srgbClr val="1C1F22"/>
                </a:highlight>
              </a:rPr>
              <a:t>postDtos,jobSeekerId</a:t>
            </a:r>
            <a:r>
              <a:rPr lang="en-US" sz="1300" b="1" dirty="0">
                <a:solidFill>
                  <a:schemeClr val="bg1"/>
                </a:solidFill>
                <a:effectLst/>
                <a:highlight>
                  <a:srgbClr val="1C1F22"/>
                </a:highlight>
              </a:rPr>
              <a:t>)</a:t>
            </a:r>
            <a:r>
              <a:rPr kumimoji="0" lang="en-US" altLang="en-US" sz="1300" b="0" i="0" u="none" strike="noStrike" cap="none" normalizeH="0" baseline="0" dirty="0">
                <a:ln>
                  <a:noFill/>
                </a:ln>
                <a:solidFill>
                  <a:schemeClr val="bg1"/>
                </a:solidFill>
                <a:effectLst/>
              </a:rPr>
              <a:t> </a:t>
            </a:r>
          </a:p>
          <a:p>
            <a:pPr marL="800100" lvl="1" indent="-228600" fontAlgn="base">
              <a:lnSpc>
                <a:spcPct val="110000"/>
              </a:lnSpc>
              <a:spcBef>
                <a:spcPct val="0"/>
              </a:spcBef>
              <a:spcAft>
                <a:spcPts val="600"/>
              </a:spcAft>
              <a:buFont typeface="+mj-lt"/>
              <a:buAutoNum type="arabicPeriod"/>
            </a:pPr>
            <a:r>
              <a:rPr lang="en-US" altLang="en-US" sz="1300" dirty="0">
                <a:solidFill>
                  <a:schemeClr val="bg1"/>
                </a:solidFill>
              </a:rPr>
              <a:t>This function of sorting the posts includes algorithm of </a:t>
            </a:r>
            <a:br>
              <a:rPr lang="en-US" altLang="en-US" sz="1300" dirty="0">
                <a:solidFill>
                  <a:schemeClr val="bg1"/>
                </a:solidFill>
              </a:rPr>
            </a:br>
            <a:r>
              <a:rPr lang="en-US" altLang="en-US" sz="1300" dirty="0">
                <a:solidFill>
                  <a:schemeClr val="bg1"/>
                </a:solidFill>
              </a:rPr>
              <a:t>sorting posts from higher match to lower match and also </a:t>
            </a:r>
            <a:br>
              <a:rPr lang="en-US" altLang="en-US" sz="1300" dirty="0">
                <a:solidFill>
                  <a:schemeClr val="bg1"/>
                </a:solidFill>
              </a:rPr>
            </a:br>
            <a:r>
              <a:rPr lang="en-US" altLang="en-US" sz="1300" dirty="0">
                <a:solidFill>
                  <a:schemeClr val="bg1"/>
                </a:solidFill>
              </a:rPr>
              <a:t>return the percentage of this match with the response .</a:t>
            </a:r>
            <a:endParaRPr kumimoji="0" lang="en-US" altLang="en-US" sz="1300" b="0" i="0" u="none" strike="noStrike" cap="none" normalizeH="0" baseline="0" dirty="0">
              <a:ln>
                <a:noFill/>
              </a:ln>
              <a:solidFill>
                <a:schemeClr val="bg1"/>
              </a:solidFill>
              <a:effectLst/>
            </a:endParaRPr>
          </a:p>
          <a:p>
            <a:pPr marL="800100" lvl="1" indent="-228600" fontAlgn="base">
              <a:lnSpc>
                <a:spcPct val="110000"/>
              </a:lnSpc>
              <a:spcBef>
                <a:spcPct val="0"/>
              </a:spcBef>
              <a:spcAft>
                <a:spcPts val="600"/>
              </a:spcAft>
              <a:buFont typeface="+mj-lt"/>
              <a:buAutoNum type="arabicPeriod"/>
            </a:pPr>
            <a:endParaRPr lang="en-US" sz="1300" b="1" dirty="0">
              <a:solidFill>
                <a:schemeClr val="bg1"/>
              </a:solidFill>
            </a:endParaRPr>
          </a:p>
        </p:txBody>
      </p:sp>
      <p:pic>
        <p:nvPicPr>
          <p:cNvPr id="10" name="Picture 9">
            <a:extLst>
              <a:ext uri="{FF2B5EF4-FFF2-40B4-BE49-F238E27FC236}">
                <a16:creationId xmlns:a16="http://schemas.microsoft.com/office/drawing/2014/main" id="{63322B3B-510C-21CE-19DB-87B1A70C0136}"/>
              </a:ext>
            </a:extLst>
          </p:cNvPr>
          <p:cNvPicPr>
            <a:picLocks noChangeAspect="1"/>
          </p:cNvPicPr>
          <p:nvPr/>
        </p:nvPicPr>
        <p:blipFill rotWithShape="1">
          <a:blip r:embed="rId3">
            <a:extLst>
              <a:ext uri="{28A0092B-C50C-407E-A947-70E740481C1C}">
                <a14:useLocalDpi xmlns:a14="http://schemas.microsoft.com/office/drawing/2010/main" val="0"/>
              </a:ext>
            </a:extLst>
          </a:blip>
          <a:srcRect l="3223" r="20905" b="-1"/>
          <a:stretch/>
        </p:blipFill>
        <p:spPr>
          <a:xfrm>
            <a:off x="6522721" y="73524"/>
            <a:ext cx="5580004" cy="3301667"/>
          </a:xfrm>
          <a:custGeom>
            <a:avLst/>
            <a:gdLst/>
            <a:ahLst/>
            <a:cxnLst/>
            <a:rect l="l" t="t" r="r" b="b"/>
            <a:pathLst>
              <a:path w="4453371" h="3301667">
                <a:moveTo>
                  <a:pt x="550289" y="0"/>
                </a:moveTo>
                <a:lnTo>
                  <a:pt x="3903082" y="0"/>
                </a:lnTo>
                <a:cubicBezTo>
                  <a:pt x="4206998" y="0"/>
                  <a:pt x="4453371" y="246373"/>
                  <a:pt x="4453371" y="550289"/>
                </a:cubicBezTo>
                <a:lnTo>
                  <a:pt x="4453371" y="2751378"/>
                </a:lnTo>
                <a:cubicBezTo>
                  <a:pt x="4453371" y="3055294"/>
                  <a:pt x="4206998" y="3301667"/>
                  <a:pt x="3903082" y="3301667"/>
                </a:cubicBezTo>
                <a:lnTo>
                  <a:pt x="550289" y="3301667"/>
                </a:lnTo>
                <a:cubicBezTo>
                  <a:pt x="246373" y="3301667"/>
                  <a:pt x="0" y="3055294"/>
                  <a:pt x="0" y="2751378"/>
                </a:cubicBezTo>
                <a:lnTo>
                  <a:pt x="0" y="550289"/>
                </a:lnTo>
                <a:cubicBezTo>
                  <a:pt x="0" y="246373"/>
                  <a:pt x="246373" y="0"/>
                  <a:pt x="550289" y="0"/>
                </a:cubicBezTo>
                <a:close/>
              </a:path>
            </a:pathLst>
          </a:custGeom>
        </p:spPr>
      </p:pic>
      <p:pic>
        <p:nvPicPr>
          <p:cNvPr id="7" name="Picture 6">
            <a:extLst>
              <a:ext uri="{FF2B5EF4-FFF2-40B4-BE49-F238E27FC236}">
                <a16:creationId xmlns:a16="http://schemas.microsoft.com/office/drawing/2014/main" id="{089DA337-2745-8688-75F1-40C2F3BE8DA8}"/>
              </a:ext>
            </a:extLst>
          </p:cNvPr>
          <p:cNvPicPr>
            <a:picLocks noChangeAspect="1"/>
          </p:cNvPicPr>
          <p:nvPr/>
        </p:nvPicPr>
        <p:blipFill rotWithShape="1">
          <a:blip r:embed="rId4">
            <a:extLst>
              <a:ext uri="{28A0092B-C50C-407E-A947-70E740481C1C}">
                <a14:useLocalDpi xmlns:a14="http://schemas.microsoft.com/office/drawing/2010/main" val="0"/>
              </a:ext>
            </a:extLst>
          </a:blip>
          <a:srcRect l="1560" r="23396" b="1"/>
          <a:stretch/>
        </p:blipFill>
        <p:spPr>
          <a:xfrm>
            <a:off x="6680890" y="3456713"/>
            <a:ext cx="5421836" cy="3323239"/>
          </a:xfrm>
          <a:custGeom>
            <a:avLst/>
            <a:gdLst/>
            <a:ahLst/>
            <a:cxnLst/>
            <a:rect l="l" t="t" r="r" b="b"/>
            <a:pathLst>
              <a:path w="4453371" h="3323239">
                <a:moveTo>
                  <a:pt x="553884" y="0"/>
                </a:moveTo>
                <a:lnTo>
                  <a:pt x="3899487" y="0"/>
                </a:lnTo>
                <a:cubicBezTo>
                  <a:pt x="4205389" y="0"/>
                  <a:pt x="4453371" y="247982"/>
                  <a:pt x="4453371" y="553884"/>
                </a:cubicBezTo>
                <a:lnTo>
                  <a:pt x="4453371" y="2769355"/>
                </a:lnTo>
                <a:cubicBezTo>
                  <a:pt x="4453371" y="3075257"/>
                  <a:pt x="4205389" y="3323239"/>
                  <a:pt x="3899487" y="3323239"/>
                </a:cubicBezTo>
                <a:lnTo>
                  <a:pt x="553884" y="3323239"/>
                </a:lnTo>
                <a:cubicBezTo>
                  <a:pt x="247982" y="3323239"/>
                  <a:pt x="0" y="3075257"/>
                  <a:pt x="0" y="2769355"/>
                </a:cubicBezTo>
                <a:lnTo>
                  <a:pt x="0" y="553884"/>
                </a:lnTo>
                <a:cubicBezTo>
                  <a:pt x="0" y="247982"/>
                  <a:pt x="247982" y="0"/>
                  <a:pt x="553884" y="0"/>
                </a:cubicBezTo>
                <a:close/>
              </a:path>
            </a:pathLst>
          </a:custGeom>
        </p:spPr>
      </p:pic>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rgbClr val="FFFFFF"/>
                </a:solidFill>
                <a:latin typeface="+mn-lt"/>
                <a:ea typeface="+mn-ea"/>
                <a:cs typeface="+mn-cs"/>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solidFill>
                  <a:srgbClr val="FFFFFF"/>
                </a:solidFill>
              </a:rPr>
              <a:pPr>
                <a:spcAft>
                  <a:spcPts val="600"/>
                </a:spcAft>
              </a:pPr>
              <a:t>56</a:t>
            </a:fld>
            <a:endParaRPr lang="en-US">
              <a:solidFill>
                <a:srgbClr val="FFFFFF"/>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52907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3D8FF62-652A-F48D-7206-16657E0B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F7369B-8C57-4479-7C74-DD994BE891F6}"/>
              </a:ext>
            </a:extLst>
          </p:cNvPr>
          <p:cNvSpPr txBox="1"/>
          <p:nvPr/>
        </p:nvSpPr>
        <p:spPr>
          <a:xfrm>
            <a:off x="308388" y="750162"/>
            <a:ext cx="5285103" cy="1180238"/>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3100" b="1" i="0" kern="1200" dirty="0">
                <a:solidFill>
                  <a:schemeClr val="bg1"/>
                </a:solidFill>
                <a:effectLst/>
                <a:latin typeface="+mj-lt"/>
                <a:ea typeface="+mj-ea"/>
                <a:cs typeface="+mj-cs"/>
              </a:rPr>
              <a:t>-&gt; The </a:t>
            </a:r>
            <a:r>
              <a:rPr lang="en-US" sz="3100" b="1" i="0" kern="1200" dirty="0" err="1">
                <a:solidFill>
                  <a:schemeClr val="bg1"/>
                </a:solidFill>
                <a:effectLst/>
                <a:latin typeface="+mj-lt"/>
                <a:ea typeface="+mj-ea"/>
                <a:cs typeface="+mj-cs"/>
              </a:rPr>
              <a:t>integeration</a:t>
            </a:r>
            <a:r>
              <a:rPr lang="en-US" sz="3100" b="1" i="0" kern="1200" dirty="0">
                <a:solidFill>
                  <a:schemeClr val="bg1"/>
                </a:solidFill>
                <a:effectLst/>
                <a:latin typeface="+mj-lt"/>
                <a:ea typeface="+mj-ea"/>
                <a:cs typeface="+mj-cs"/>
              </a:rPr>
              <a:t> between back-end and ai model:</a:t>
            </a:r>
            <a:endParaRPr lang="en-US" sz="3100" b="1" kern="1200" dirty="0">
              <a:solidFill>
                <a:schemeClr val="bg1"/>
              </a:solidFill>
              <a:latin typeface="+mj-lt"/>
              <a:ea typeface="+mj-ea"/>
              <a:cs typeface="+mj-cs"/>
            </a:endParaRPr>
          </a:p>
        </p:txBody>
      </p:sp>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r>
              <a:rPr lang="en-US"/>
              <a:t>Graduation project 2024</a:t>
            </a:r>
          </a:p>
        </p:txBody>
      </p:sp>
      <p:sp>
        <p:nvSpPr>
          <p:cNvPr id="17" name="TextBox 16">
            <a:extLst>
              <a:ext uri="{FF2B5EF4-FFF2-40B4-BE49-F238E27FC236}">
                <a16:creationId xmlns:a16="http://schemas.microsoft.com/office/drawing/2014/main" id="{EE0735AC-46C4-91F2-6228-C3C0CF5B3F0B}"/>
              </a:ext>
            </a:extLst>
          </p:cNvPr>
          <p:cNvSpPr txBox="1"/>
          <p:nvPr/>
        </p:nvSpPr>
        <p:spPr>
          <a:xfrm>
            <a:off x="107641" y="1809819"/>
            <a:ext cx="5170977" cy="3555138"/>
          </a:xfrm>
          <a:prstGeom prst="rect">
            <a:avLst/>
          </a:prstGeom>
        </p:spPr>
        <p:txBody>
          <a:bodyPr vert="horz" lIns="91440" tIns="45720" rIns="91440" bIns="45720" rtlCol="0" anchor="b">
            <a:normAutofit/>
          </a:bodyPr>
          <a:lstStyle/>
          <a:p>
            <a:pPr marL="800100" lvl="1" indent="-228600" fontAlgn="base">
              <a:lnSpc>
                <a:spcPct val="110000"/>
              </a:lnSpc>
              <a:spcBef>
                <a:spcPct val="0"/>
              </a:spcBef>
              <a:spcAft>
                <a:spcPts val="600"/>
              </a:spcAft>
              <a:buFont typeface="+mj-lt"/>
              <a:buAutoNum type="arabicPeriod"/>
            </a:pPr>
            <a:endParaRPr lang="en-US" sz="1300" b="1" dirty="0">
              <a:solidFill>
                <a:schemeClr val="bg1"/>
              </a:solidFill>
            </a:endParaRP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rgbClr val="FFFFFF"/>
                </a:solidFill>
                <a:latin typeface="+mn-lt"/>
                <a:ea typeface="+mn-ea"/>
                <a:cs typeface="+mn-cs"/>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solidFill>
                  <a:srgbClr val="FFFFFF"/>
                </a:solidFill>
              </a:rPr>
              <a:pPr>
                <a:spcAft>
                  <a:spcPts val="600"/>
                </a:spcAft>
              </a:pPr>
              <a:t>57</a:t>
            </a:fld>
            <a:endParaRPr lang="en-US">
              <a:solidFill>
                <a:srgbClr val="FFFFFF"/>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9F97D313-E8CC-3EC0-20C6-22B3FEFDF0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06332" y="1779339"/>
            <a:ext cx="8054776" cy="4426247"/>
          </a:xfrm>
          <a:prstGeom prst="rect">
            <a:avLst/>
          </a:prstGeom>
        </p:spPr>
      </p:pic>
    </p:spTree>
    <p:extLst>
      <p:ext uri="{BB962C8B-B14F-4D97-AF65-F5344CB8AC3E}">
        <p14:creationId xmlns:p14="http://schemas.microsoft.com/office/powerpoint/2010/main" val="2507583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3D8FF62-652A-F48D-7206-16657E0B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F7369B-8C57-4479-7C74-DD994BE891F6}"/>
              </a:ext>
            </a:extLst>
          </p:cNvPr>
          <p:cNvSpPr txBox="1"/>
          <p:nvPr/>
        </p:nvSpPr>
        <p:spPr>
          <a:xfrm>
            <a:off x="308388" y="750162"/>
            <a:ext cx="5285103" cy="118023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100" b="1" i="0" kern="1200" dirty="0">
                <a:solidFill>
                  <a:schemeClr val="bg1"/>
                </a:solidFill>
                <a:effectLst/>
                <a:latin typeface="+mj-lt"/>
                <a:ea typeface="+mj-ea"/>
                <a:cs typeface="+mj-cs"/>
              </a:rPr>
              <a:t>-&gt; 5.4.1.2.3.4: Front-end of ai recommendation model</a:t>
            </a:r>
            <a:endParaRPr lang="en-US" sz="3100" b="1" kern="1200" dirty="0">
              <a:solidFill>
                <a:schemeClr val="bg1"/>
              </a:solidFill>
              <a:latin typeface="+mj-lt"/>
              <a:ea typeface="+mj-ea"/>
              <a:cs typeface="+mj-cs"/>
            </a:endParaRPr>
          </a:p>
        </p:txBody>
      </p:sp>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r>
              <a:rPr lang="en-US"/>
              <a:t>Graduation project 2024</a:t>
            </a:r>
          </a:p>
        </p:txBody>
      </p:sp>
      <p:sp>
        <p:nvSpPr>
          <p:cNvPr id="17" name="TextBox 16">
            <a:extLst>
              <a:ext uri="{FF2B5EF4-FFF2-40B4-BE49-F238E27FC236}">
                <a16:creationId xmlns:a16="http://schemas.microsoft.com/office/drawing/2014/main" id="{EE0735AC-46C4-91F2-6228-C3C0CF5B3F0B}"/>
              </a:ext>
            </a:extLst>
          </p:cNvPr>
          <p:cNvSpPr txBox="1"/>
          <p:nvPr/>
        </p:nvSpPr>
        <p:spPr>
          <a:xfrm>
            <a:off x="107641" y="1809819"/>
            <a:ext cx="5170977" cy="3555138"/>
          </a:xfrm>
          <a:prstGeom prst="rect">
            <a:avLst/>
          </a:prstGeom>
        </p:spPr>
        <p:txBody>
          <a:bodyPr vert="horz" lIns="91440" tIns="45720" rIns="91440" bIns="45720" rtlCol="0" anchor="b">
            <a:normAutofit/>
          </a:bodyPr>
          <a:lstStyle/>
          <a:p>
            <a:pPr marL="800100" lvl="1" indent="-228600" fontAlgn="base">
              <a:lnSpc>
                <a:spcPct val="110000"/>
              </a:lnSpc>
              <a:spcBef>
                <a:spcPct val="0"/>
              </a:spcBef>
              <a:spcAft>
                <a:spcPts val="600"/>
              </a:spcAft>
              <a:buFont typeface="+mj-lt"/>
              <a:buAutoNum type="arabicPeriod"/>
            </a:pPr>
            <a:endParaRPr lang="en-US" sz="1300" b="1" dirty="0">
              <a:solidFill>
                <a:schemeClr val="bg1"/>
              </a:solidFill>
            </a:endParaRP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rgbClr val="FFFFFF"/>
                </a:solidFill>
                <a:latin typeface="+mn-lt"/>
                <a:ea typeface="+mn-ea"/>
                <a:cs typeface="+mn-cs"/>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solidFill>
                  <a:srgbClr val="FFFFFF"/>
                </a:solidFill>
              </a:rPr>
              <a:pPr>
                <a:spcAft>
                  <a:spcPts val="600"/>
                </a:spcAft>
              </a:pPr>
              <a:t>58</a:t>
            </a:fld>
            <a:endParaRPr lang="en-US">
              <a:solidFill>
                <a:srgbClr val="FFFFFF"/>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9F97D313-E8CC-3EC0-20C6-22B3FEFDF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259" y="138500"/>
            <a:ext cx="6736664" cy="635563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C87EF39-DBAB-60F4-B90D-BA3F5E3DF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9818"/>
            <a:ext cx="5593361" cy="5048181"/>
          </a:xfrm>
          <a:prstGeom prst="rect">
            <a:avLst/>
          </a:prstGeom>
        </p:spPr>
      </p:pic>
    </p:spTree>
    <p:extLst>
      <p:ext uri="{BB962C8B-B14F-4D97-AF65-F5344CB8AC3E}">
        <p14:creationId xmlns:p14="http://schemas.microsoft.com/office/powerpoint/2010/main" val="607920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3D8FF62-652A-F48D-7206-16657E0B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F7369B-8C57-4479-7C74-DD994BE891F6}"/>
              </a:ext>
            </a:extLst>
          </p:cNvPr>
          <p:cNvSpPr txBox="1"/>
          <p:nvPr/>
        </p:nvSpPr>
        <p:spPr>
          <a:xfrm>
            <a:off x="0" y="63202"/>
            <a:ext cx="12192000" cy="1180238"/>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100" b="1" i="0" kern="1200" dirty="0">
                <a:solidFill>
                  <a:schemeClr val="bg1"/>
                </a:solidFill>
                <a:effectLst/>
                <a:latin typeface="+mj-lt"/>
                <a:ea typeface="+mj-ea"/>
                <a:cs typeface="+mj-cs"/>
              </a:rPr>
              <a:t>Section: 6.4.1.2.4: Front-end</a:t>
            </a:r>
            <a:endParaRPr lang="en-US" sz="3100" b="1" kern="1200" dirty="0">
              <a:solidFill>
                <a:schemeClr val="bg1"/>
              </a:solidFill>
              <a:latin typeface="+mj-lt"/>
              <a:ea typeface="+mj-ea"/>
              <a:cs typeface="+mj-cs"/>
            </a:endParaRPr>
          </a:p>
        </p:txBody>
      </p:sp>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r>
              <a:rPr lang="en-US"/>
              <a:t>Graduation project 2024</a:t>
            </a:r>
          </a:p>
        </p:txBody>
      </p:sp>
      <p:sp>
        <p:nvSpPr>
          <p:cNvPr id="17" name="TextBox 16">
            <a:extLst>
              <a:ext uri="{FF2B5EF4-FFF2-40B4-BE49-F238E27FC236}">
                <a16:creationId xmlns:a16="http://schemas.microsoft.com/office/drawing/2014/main" id="{EE0735AC-46C4-91F2-6228-C3C0CF5B3F0B}"/>
              </a:ext>
            </a:extLst>
          </p:cNvPr>
          <p:cNvSpPr txBox="1"/>
          <p:nvPr/>
        </p:nvSpPr>
        <p:spPr>
          <a:xfrm>
            <a:off x="107641" y="1809819"/>
            <a:ext cx="5170977" cy="3555138"/>
          </a:xfrm>
          <a:prstGeom prst="rect">
            <a:avLst/>
          </a:prstGeom>
        </p:spPr>
        <p:txBody>
          <a:bodyPr vert="horz" lIns="91440" tIns="45720" rIns="91440" bIns="45720" rtlCol="0" anchor="b">
            <a:normAutofit/>
          </a:bodyPr>
          <a:lstStyle/>
          <a:p>
            <a:pPr marL="800100" lvl="1" indent="-228600" fontAlgn="base">
              <a:lnSpc>
                <a:spcPct val="110000"/>
              </a:lnSpc>
              <a:spcBef>
                <a:spcPct val="0"/>
              </a:spcBef>
              <a:spcAft>
                <a:spcPts val="600"/>
              </a:spcAft>
              <a:buFont typeface="+mj-lt"/>
              <a:buAutoNum type="arabicPeriod"/>
            </a:pPr>
            <a:endParaRPr lang="en-US" sz="1300" b="1" dirty="0">
              <a:solidFill>
                <a:schemeClr val="bg1"/>
              </a:solidFill>
            </a:endParaRP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rgbClr val="FFFFFF"/>
                </a:solidFill>
                <a:latin typeface="+mn-lt"/>
                <a:ea typeface="+mn-ea"/>
                <a:cs typeface="+mn-cs"/>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solidFill>
                  <a:srgbClr val="FFFFFF"/>
                </a:solidFill>
              </a:rPr>
              <a:pPr>
                <a:spcAft>
                  <a:spcPts val="600"/>
                </a:spcAft>
              </a:pPr>
              <a:t>59</a:t>
            </a:fld>
            <a:endParaRPr lang="en-US">
              <a:solidFill>
                <a:srgbClr val="FFFFFF"/>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9F97D313-E8CC-3EC0-20C6-22B3FEFDF0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99397" y="1063297"/>
            <a:ext cx="8292603" cy="5048181"/>
          </a:xfrm>
          <a:prstGeom prst="rect">
            <a:avLst/>
          </a:prstGeom>
        </p:spPr>
      </p:pic>
      <p:sp>
        <p:nvSpPr>
          <p:cNvPr id="10" name="TextBox 9">
            <a:extLst>
              <a:ext uri="{FF2B5EF4-FFF2-40B4-BE49-F238E27FC236}">
                <a16:creationId xmlns:a16="http://schemas.microsoft.com/office/drawing/2014/main" id="{4019DA8C-B6F2-6E72-D613-9558B9127B42}"/>
              </a:ext>
            </a:extLst>
          </p:cNvPr>
          <p:cNvSpPr txBox="1"/>
          <p:nvPr/>
        </p:nvSpPr>
        <p:spPr>
          <a:xfrm>
            <a:off x="282567" y="1058774"/>
            <a:ext cx="3616830" cy="646331"/>
          </a:xfrm>
          <a:prstGeom prst="rect">
            <a:avLst/>
          </a:prstGeom>
          <a:noFill/>
        </p:spPr>
        <p:txBody>
          <a:bodyPr wrap="square" rtlCol="0">
            <a:spAutoFit/>
          </a:bodyPr>
          <a:lstStyle/>
          <a:p>
            <a:r>
              <a:rPr lang="en-US" b="1" dirty="0">
                <a:solidFill>
                  <a:schemeClr val="bg1"/>
                </a:solidFill>
              </a:rPr>
              <a:t>5.4.1.2.4.1 : </a:t>
            </a:r>
            <a:r>
              <a:rPr lang="en-US" b="1" dirty="0" err="1">
                <a:solidFill>
                  <a:schemeClr val="bg1"/>
                </a:solidFill>
              </a:rPr>
              <a:t>jobSeeker</a:t>
            </a:r>
            <a:r>
              <a:rPr lang="en-US" b="1" dirty="0">
                <a:solidFill>
                  <a:schemeClr val="bg1"/>
                </a:solidFill>
              </a:rPr>
              <a:t> Profile Management </a:t>
            </a:r>
          </a:p>
        </p:txBody>
      </p:sp>
    </p:spTree>
    <p:extLst>
      <p:ext uri="{BB962C8B-B14F-4D97-AF65-F5344CB8AC3E}">
        <p14:creationId xmlns:p14="http://schemas.microsoft.com/office/powerpoint/2010/main" val="2602970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F5D42C-2972-F3C5-D87A-832E8AB94595}"/>
              </a:ext>
            </a:extLst>
          </p:cNvPr>
          <p:cNvSpPr>
            <a:spLocks noGrp="1"/>
          </p:cNvSpPr>
          <p:nvPr>
            <p:ph type="dt" sz="half" idx="10"/>
          </p:nvPr>
        </p:nvSpPr>
        <p:spPr/>
        <p:txBody>
          <a:bodyPr/>
          <a:lstStyle/>
          <a:p>
            <a:r>
              <a:rPr lang="en-US" dirty="0">
                <a:solidFill>
                  <a:srgbClr val="0070C0"/>
                </a:solidFill>
              </a:rPr>
              <a:t>Graduation project 2024</a:t>
            </a:r>
          </a:p>
        </p:txBody>
      </p:sp>
      <p:sp>
        <p:nvSpPr>
          <p:cNvPr id="3" name="Footer Placeholder 2">
            <a:extLst>
              <a:ext uri="{FF2B5EF4-FFF2-40B4-BE49-F238E27FC236}">
                <a16:creationId xmlns:a16="http://schemas.microsoft.com/office/drawing/2014/main" id="{4EB65ADA-7823-7B33-D886-F34B843DA762}"/>
              </a:ext>
            </a:extLst>
          </p:cNvPr>
          <p:cNvSpPr>
            <a:spLocks noGrp="1"/>
          </p:cNvSpPr>
          <p:nvPr>
            <p:ph type="ftr" sz="quarter" idx="11"/>
          </p:nvPr>
        </p:nvSpPr>
        <p:spPr>
          <a:xfrm>
            <a:off x="9124950" y="6424761"/>
            <a:ext cx="2279002" cy="365125"/>
          </a:xfrm>
        </p:spPr>
        <p:txBody>
          <a:bodyPr/>
          <a:lstStyle/>
          <a:p>
            <a:r>
              <a:rPr lang="en-US" dirty="0">
                <a:solidFill>
                  <a:srgbClr val="0070C0"/>
                </a:solidFill>
              </a:rPr>
              <a:t>Job shop</a:t>
            </a:r>
          </a:p>
        </p:txBody>
      </p:sp>
      <p:sp>
        <p:nvSpPr>
          <p:cNvPr id="4" name="Slide Number Placeholder 3">
            <a:extLst>
              <a:ext uri="{FF2B5EF4-FFF2-40B4-BE49-F238E27FC236}">
                <a16:creationId xmlns:a16="http://schemas.microsoft.com/office/drawing/2014/main" id="{DC419847-1983-004A-45DC-EE81DF5E93EF}"/>
              </a:ext>
            </a:extLst>
          </p:cNvPr>
          <p:cNvSpPr>
            <a:spLocks noGrp="1"/>
          </p:cNvSpPr>
          <p:nvPr>
            <p:ph type="sldNum" sz="quarter" idx="12"/>
          </p:nvPr>
        </p:nvSpPr>
        <p:spPr/>
        <p:txBody>
          <a:bodyPr/>
          <a:lstStyle/>
          <a:p>
            <a:fld id="{6E91CC32-6A6B-4E2E-BBA1-6864F305DA26}" type="slidenum">
              <a:rPr lang="en-US" smtClean="0">
                <a:solidFill>
                  <a:srgbClr val="0070C0"/>
                </a:solidFill>
              </a:rPr>
              <a:t>6</a:t>
            </a:fld>
            <a:endParaRPr lang="en-US">
              <a:solidFill>
                <a:srgbClr val="0070C0"/>
              </a:solidFill>
            </a:endParaRPr>
          </a:p>
        </p:txBody>
      </p:sp>
      <p:sp>
        <p:nvSpPr>
          <p:cNvPr id="7" name="Date Placeholder 1">
            <a:extLst>
              <a:ext uri="{FF2B5EF4-FFF2-40B4-BE49-F238E27FC236}">
                <a16:creationId xmlns:a16="http://schemas.microsoft.com/office/drawing/2014/main" id="{F0680AA8-96E9-C4A0-E33A-AADD366B3080}"/>
              </a:ext>
            </a:extLst>
          </p:cNvPr>
          <p:cNvSpPr txBox="1">
            <a:spLocks/>
          </p:cNvSpPr>
          <p:nvPr/>
        </p:nvSpPr>
        <p:spPr>
          <a:xfrm>
            <a:off x="0" y="612756"/>
            <a:ext cx="12058652" cy="2057400"/>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600" b="1" dirty="0">
              <a:solidFill>
                <a:schemeClr val="bg1"/>
              </a:solidFill>
            </a:endParaRPr>
          </a:p>
        </p:txBody>
      </p:sp>
      <p:sp>
        <p:nvSpPr>
          <p:cNvPr id="9" name="TextBox 8">
            <a:extLst>
              <a:ext uri="{FF2B5EF4-FFF2-40B4-BE49-F238E27FC236}">
                <a16:creationId xmlns:a16="http://schemas.microsoft.com/office/drawing/2014/main" id="{B01416E8-569D-A036-B537-2C3B22CCBADF}"/>
              </a:ext>
            </a:extLst>
          </p:cNvPr>
          <p:cNvSpPr txBox="1"/>
          <p:nvPr/>
        </p:nvSpPr>
        <p:spPr>
          <a:xfrm>
            <a:off x="0" y="381423"/>
            <a:ext cx="5067300" cy="369332"/>
          </a:xfrm>
          <a:prstGeom prst="rect">
            <a:avLst/>
          </a:prstGeom>
          <a:noFill/>
        </p:spPr>
        <p:txBody>
          <a:bodyPr wrap="square">
            <a:spAutoFit/>
          </a:bodyPr>
          <a:lstStyle/>
          <a:p>
            <a:r>
              <a:rPr lang="en-US" sz="1800" b="1" dirty="0">
                <a:solidFill>
                  <a:srgbClr val="0070C0"/>
                </a:solidFill>
              </a:rPr>
              <a:t>-Section 1.2-&gt; </a:t>
            </a:r>
            <a:r>
              <a:rPr lang="en-US" sz="1800" dirty="0">
                <a:solidFill>
                  <a:schemeClr val="bg1"/>
                </a:solidFill>
              </a:rPr>
              <a:t>Determining goals</a:t>
            </a:r>
            <a:r>
              <a:rPr lang="en-US" sz="1800" b="1" dirty="0">
                <a:solidFill>
                  <a:schemeClr val="bg1"/>
                </a:solidFill>
              </a:rPr>
              <a:t> </a:t>
            </a:r>
            <a:r>
              <a:rPr lang="en-US" sz="1800" dirty="0">
                <a:solidFill>
                  <a:schemeClr val="bg1"/>
                </a:solidFill>
              </a:rPr>
              <a:t>cont.</a:t>
            </a:r>
            <a:endParaRPr lang="en-US" dirty="0"/>
          </a:p>
        </p:txBody>
      </p:sp>
      <p:sp>
        <p:nvSpPr>
          <p:cNvPr id="10" name="TextBox 9">
            <a:extLst>
              <a:ext uri="{FF2B5EF4-FFF2-40B4-BE49-F238E27FC236}">
                <a16:creationId xmlns:a16="http://schemas.microsoft.com/office/drawing/2014/main" id="{6B96C73C-CDAA-64A0-683C-752BF2F45B02}"/>
              </a:ext>
            </a:extLst>
          </p:cNvPr>
          <p:cNvSpPr txBox="1"/>
          <p:nvPr/>
        </p:nvSpPr>
        <p:spPr>
          <a:xfrm>
            <a:off x="0" y="777830"/>
            <a:ext cx="12192000" cy="4247317"/>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00B050"/>
                </a:solidFill>
                <a:effectLst/>
                <a:latin typeface="Söhne"/>
              </a:rPr>
              <a:t>User Experience</a:t>
            </a:r>
            <a:r>
              <a:rPr lang="en-US" b="0" i="0" dirty="0">
                <a:solidFill>
                  <a:srgbClr val="00B050"/>
                </a:solidFill>
                <a:effectLst/>
                <a:latin typeface="Söhne"/>
              </a:rPr>
              <a:t>:</a:t>
            </a:r>
          </a:p>
          <a:p>
            <a:pPr marL="285750" indent="-285750">
              <a:buFont typeface="Arial" panose="020B0604020202020204" pitchFamily="34" charset="0"/>
              <a:buChar char="•"/>
            </a:pPr>
            <a:r>
              <a:rPr lang="en-US" dirty="0">
                <a:solidFill>
                  <a:srgbClr val="374151"/>
                </a:solidFill>
                <a:latin typeface="Söhne"/>
              </a:rPr>
              <a:t>   </a:t>
            </a:r>
            <a:r>
              <a:rPr lang="en-US" b="0" i="0" dirty="0">
                <a:solidFill>
                  <a:srgbClr val="374151"/>
                </a:solidFill>
                <a:effectLst/>
                <a:latin typeface="Söhne"/>
              </a:rPr>
              <a:t>Prioritize a user-friendly interface that makes it easy for both employers and job seekers to interact with the system.</a:t>
            </a:r>
          </a:p>
          <a:p>
            <a:pPr marL="285750" indent="-285750">
              <a:buFont typeface="Arial" panose="020B0604020202020204" pitchFamily="34" charset="0"/>
              <a:buChar char="•"/>
            </a:pPr>
            <a:r>
              <a:rPr lang="en-US" dirty="0">
                <a:solidFill>
                  <a:srgbClr val="374151"/>
                </a:solidFill>
                <a:latin typeface="Söhne"/>
              </a:rPr>
              <a:t>   </a:t>
            </a:r>
            <a:r>
              <a:rPr lang="en-US" b="0" i="0" dirty="0">
                <a:solidFill>
                  <a:srgbClr val="374151"/>
                </a:solidFill>
                <a:effectLst/>
                <a:latin typeface="Söhne"/>
              </a:rPr>
              <a:t>A positive user experience increases engagement and satisfaction.</a:t>
            </a:r>
            <a:endParaRPr lang="en-US" dirty="0">
              <a:solidFill>
                <a:srgbClr val="374151"/>
              </a:solidFill>
              <a:latin typeface="Söhne"/>
            </a:endParaRP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r>
              <a:rPr lang="en-US" b="1" dirty="0">
                <a:solidFill>
                  <a:srgbClr val="00B050"/>
                </a:solidFill>
                <a:latin typeface="Söhne"/>
              </a:rPr>
              <a:t>Time Efficiency:</a:t>
            </a:r>
          </a:p>
          <a:p>
            <a:pPr marL="285750" indent="-285750">
              <a:buFont typeface="Arial" panose="020B0604020202020204" pitchFamily="34" charset="0"/>
              <a:buChar char="•"/>
            </a:pPr>
            <a:r>
              <a:rPr lang="en-US" b="1" dirty="0">
                <a:solidFill>
                  <a:schemeClr val="bg1"/>
                </a:solidFill>
                <a:latin typeface="Söhne"/>
              </a:rPr>
              <a:t>   </a:t>
            </a:r>
            <a:r>
              <a:rPr lang="en-US" b="0" i="0" dirty="0">
                <a:solidFill>
                  <a:srgbClr val="374151"/>
                </a:solidFill>
                <a:effectLst/>
                <a:latin typeface="Söhne"/>
              </a:rPr>
              <a:t>Help employers and job seekers save time in the hiring process.</a:t>
            </a:r>
            <a:endParaRPr lang="en-US" b="1" i="0" dirty="0">
              <a:solidFill>
                <a:schemeClr val="bg1"/>
              </a:solidFill>
              <a:effectLst/>
              <a:latin typeface="Söhne"/>
            </a:endParaRPr>
          </a:p>
          <a:p>
            <a:pPr marL="285750" indent="-285750">
              <a:buFont typeface="Arial" panose="020B0604020202020204" pitchFamily="34" charset="0"/>
              <a:buChar char="•"/>
            </a:pPr>
            <a:r>
              <a:rPr lang="en-US" b="1" dirty="0">
                <a:solidFill>
                  <a:schemeClr val="bg1"/>
                </a:solidFill>
                <a:latin typeface="Söhne"/>
              </a:rPr>
              <a:t>   </a:t>
            </a:r>
            <a:r>
              <a:rPr lang="en-US" b="0" i="0" dirty="0">
                <a:solidFill>
                  <a:srgbClr val="374151"/>
                </a:solidFill>
                <a:effectLst/>
                <a:latin typeface="Söhne"/>
              </a:rPr>
              <a:t>By presenting relevant matches quickly, the system can </a:t>
            </a:r>
            <a:r>
              <a:rPr lang="en-US" dirty="0">
                <a:solidFill>
                  <a:srgbClr val="374151"/>
                </a:solidFill>
                <a:latin typeface="Söhne"/>
              </a:rPr>
              <a:t>simplify</a:t>
            </a:r>
            <a:r>
              <a:rPr lang="en-US" b="0" i="0" dirty="0">
                <a:solidFill>
                  <a:srgbClr val="374151"/>
                </a:solidFill>
                <a:effectLst/>
                <a:latin typeface="Söhne"/>
              </a:rPr>
              <a:t> the recruitment process and reduce the time-to-hire.</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r>
              <a:rPr lang="en-US" b="1" i="0" dirty="0">
                <a:solidFill>
                  <a:srgbClr val="00B050"/>
                </a:solidFill>
                <a:effectLst/>
                <a:latin typeface="Söhne"/>
              </a:rPr>
              <a:t>Data Security and Privacy:</a:t>
            </a:r>
          </a:p>
          <a:p>
            <a:pPr marL="285750" indent="-285750">
              <a:buFont typeface="Arial" panose="020B0604020202020204" pitchFamily="34" charset="0"/>
              <a:buChar char="•"/>
            </a:pPr>
            <a:r>
              <a:rPr lang="en-US" b="1" dirty="0">
                <a:solidFill>
                  <a:schemeClr val="bg1"/>
                </a:solidFill>
                <a:latin typeface="Söhne"/>
              </a:rPr>
              <a:t>   </a:t>
            </a:r>
            <a:r>
              <a:rPr lang="en-US" b="0" i="0" dirty="0">
                <a:solidFill>
                  <a:srgbClr val="374151"/>
                </a:solidFill>
                <a:effectLst/>
                <a:latin typeface="Söhne"/>
              </a:rPr>
              <a:t>Implement robust security measures to protect the sensitive data of both employers and job seekers.</a:t>
            </a:r>
            <a:endParaRPr lang="en-US" b="1" dirty="0">
              <a:solidFill>
                <a:schemeClr val="bg1"/>
              </a:solidFill>
              <a:latin typeface="Söhne"/>
            </a:endParaRPr>
          </a:p>
          <a:p>
            <a:pPr marL="285750" indent="-285750">
              <a:buFont typeface="Arial" panose="020B0604020202020204" pitchFamily="34" charset="0"/>
              <a:buChar char="•"/>
            </a:pPr>
            <a:r>
              <a:rPr lang="en-US" b="1" dirty="0">
                <a:solidFill>
                  <a:schemeClr val="bg1"/>
                </a:solidFill>
                <a:latin typeface="Söhne"/>
              </a:rPr>
              <a:t>   </a:t>
            </a:r>
            <a:r>
              <a:rPr lang="en-US" b="0" i="0" dirty="0">
                <a:solidFill>
                  <a:srgbClr val="374151"/>
                </a:solidFill>
                <a:effectLst/>
                <a:latin typeface="Söhne"/>
              </a:rPr>
              <a:t>Privacy concerns should be addressed to build trust in the system.</a:t>
            </a:r>
            <a:endParaRPr lang="en-US" b="1" i="0" dirty="0">
              <a:solidFill>
                <a:schemeClr val="bg1"/>
              </a:solidFill>
              <a:effectLst/>
              <a:latin typeface="Söhne"/>
            </a:endParaRPr>
          </a:p>
          <a:p>
            <a:pPr marL="285750" indent="-285750">
              <a:buFont typeface="Arial" panose="020B0604020202020204" pitchFamily="34" charset="0"/>
              <a:buChar char="•"/>
            </a:pPr>
            <a:endParaRPr lang="en-US" b="1" dirty="0">
              <a:solidFill>
                <a:schemeClr val="bg1"/>
              </a:solidFill>
              <a:latin typeface="Söhne"/>
            </a:endParaRPr>
          </a:p>
          <a:p>
            <a:pPr marL="285750" indent="-285750">
              <a:buFont typeface="Arial" panose="020B0604020202020204" pitchFamily="34" charset="0"/>
              <a:buChar char="•"/>
            </a:pPr>
            <a:r>
              <a:rPr lang="en-US" b="1" dirty="0">
                <a:solidFill>
                  <a:srgbClr val="00B050"/>
                </a:solidFill>
                <a:latin typeface="Söhne"/>
              </a:rPr>
              <a:t>Scalability:</a:t>
            </a:r>
          </a:p>
          <a:p>
            <a:pPr marL="285750" indent="-285750">
              <a:buFont typeface="Arial" panose="020B0604020202020204" pitchFamily="34" charset="0"/>
              <a:buChar char="•"/>
            </a:pPr>
            <a:r>
              <a:rPr lang="en-US" b="1" dirty="0">
                <a:solidFill>
                  <a:schemeClr val="bg1"/>
                </a:solidFill>
                <a:latin typeface="Söhne"/>
              </a:rPr>
              <a:t>  </a:t>
            </a:r>
            <a:r>
              <a:rPr lang="en-US" b="0" i="0" dirty="0">
                <a:solidFill>
                  <a:srgbClr val="374151"/>
                </a:solidFill>
                <a:effectLst/>
                <a:latin typeface="Söhne"/>
              </a:rPr>
              <a:t>Design the system to handle a large volume of users and job listings. </a:t>
            </a:r>
            <a:endParaRPr lang="en-US" b="1" i="0" dirty="0">
              <a:solidFill>
                <a:schemeClr val="bg1"/>
              </a:solidFill>
              <a:effectLst/>
              <a:latin typeface="Söhne"/>
            </a:endParaRPr>
          </a:p>
          <a:p>
            <a:pPr marL="285750" indent="-285750">
              <a:buFont typeface="Arial" panose="020B0604020202020204" pitchFamily="34" charset="0"/>
              <a:buChar char="•"/>
            </a:pPr>
            <a:r>
              <a:rPr lang="en-US" b="1" dirty="0">
                <a:solidFill>
                  <a:schemeClr val="bg1"/>
                </a:solidFill>
                <a:latin typeface="Söhne"/>
              </a:rPr>
              <a:t>  </a:t>
            </a:r>
            <a:r>
              <a:rPr lang="en-US" b="0" i="0" dirty="0">
                <a:solidFill>
                  <a:srgbClr val="374151"/>
                </a:solidFill>
                <a:effectLst/>
                <a:latin typeface="Söhne"/>
              </a:rPr>
              <a:t>Scalability is essential to accommodate growth and ensure optimal performance as the user base expands.</a:t>
            </a:r>
            <a:endParaRPr lang="en-US" b="1" dirty="0">
              <a:solidFill>
                <a:srgbClr val="92D050"/>
              </a:solidFill>
            </a:endParaRPr>
          </a:p>
        </p:txBody>
      </p:sp>
    </p:spTree>
    <p:extLst>
      <p:ext uri="{BB962C8B-B14F-4D97-AF65-F5344CB8AC3E}">
        <p14:creationId xmlns:p14="http://schemas.microsoft.com/office/powerpoint/2010/main" val="929123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905FB9D-6ED8-2118-A8CC-0A3F65765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F97D313-E8CC-3EC0-20C6-22B3FEFDF076}"/>
              </a:ext>
            </a:extLst>
          </p:cNvPr>
          <p:cNvPicPr>
            <a:picLocks noChangeAspect="1"/>
          </p:cNvPicPr>
          <p:nvPr/>
        </p:nvPicPr>
        <p:blipFill rotWithShape="1">
          <a:blip r:embed="rId2">
            <a:extLst>
              <a:ext uri="{28A0092B-C50C-407E-A947-70E740481C1C}">
                <a14:useLocalDpi xmlns:a14="http://schemas.microsoft.com/office/drawing/2010/main" val="0"/>
              </a:ext>
            </a:extLst>
          </a:blip>
          <a:srcRect r="19111" b="-1"/>
          <a:stretch/>
        </p:blipFill>
        <p:spPr>
          <a:xfrm>
            <a:off x="19027" y="-68115"/>
            <a:ext cx="12191981" cy="6858001"/>
          </a:xfrm>
          <a:prstGeom prst="rect">
            <a:avLst/>
          </a:prstGeom>
        </p:spPr>
      </p:pic>
      <p:sp>
        <p:nvSpPr>
          <p:cNvPr id="34" name="Freeform: Shape 33">
            <a:extLst>
              <a:ext uri="{FF2B5EF4-FFF2-40B4-BE49-F238E27FC236}">
                <a16:creationId xmlns:a16="http://schemas.microsoft.com/office/drawing/2014/main" id="{78186003-468A-23AA-0BF4-10ABE1EC6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custGeom>
            <a:avLst/>
            <a:gdLst>
              <a:gd name="connsiteX0" fmla="*/ 0 w 4076700"/>
              <a:gd name="connsiteY0" fmla="*/ 0 h 6858000"/>
              <a:gd name="connsiteX1" fmla="*/ 3398787 w 4076700"/>
              <a:gd name="connsiteY1" fmla="*/ 0 h 6858000"/>
              <a:gd name="connsiteX2" fmla="*/ 4076700 w 4076700"/>
              <a:gd name="connsiteY2" fmla="*/ 677913 h 6858000"/>
              <a:gd name="connsiteX3" fmla="*/ 4076700 w 4076700"/>
              <a:gd name="connsiteY3" fmla="*/ 6180087 h 6858000"/>
              <a:gd name="connsiteX4" fmla="*/ 3398787 w 4076700"/>
              <a:gd name="connsiteY4" fmla="*/ 6858000 h 6858000"/>
              <a:gd name="connsiteX5" fmla="*/ 0 w 40767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6700" h="6858000">
                <a:moveTo>
                  <a:pt x="0" y="0"/>
                </a:moveTo>
                <a:lnTo>
                  <a:pt x="3398787" y="0"/>
                </a:lnTo>
                <a:cubicBezTo>
                  <a:pt x="3773188" y="0"/>
                  <a:pt x="4076700" y="303512"/>
                  <a:pt x="4076700" y="677913"/>
                </a:cubicBezTo>
                <a:lnTo>
                  <a:pt x="4076700" y="6180087"/>
                </a:lnTo>
                <a:cubicBezTo>
                  <a:pt x="4076700" y="6554488"/>
                  <a:pt x="3773188" y="6858000"/>
                  <a:pt x="3398787" y="6858000"/>
                </a:cubicBezTo>
                <a:lnTo>
                  <a:pt x="0" y="685800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2AF7369B-8C57-4479-7C74-DD994BE891F6}"/>
              </a:ext>
            </a:extLst>
          </p:cNvPr>
          <p:cNvSpPr txBox="1"/>
          <p:nvPr/>
        </p:nvSpPr>
        <p:spPr>
          <a:xfrm>
            <a:off x="330419" y="1237129"/>
            <a:ext cx="3406998" cy="3068171"/>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i="0" dirty="0">
                <a:effectLst/>
                <a:latin typeface="+mj-lt"/>
                <a:ea typeface="+mj-ea"/>
                <a:cs typeface="+mj-cs"/>
              </a:rPr>
              <a:t>Section: 5.4.1.2.4: Front-end</a:t>
            </a:r>
            <a:endParaRPr lang="en-US" sz="4000" b="1" dirty="0">
              <a:latin typeface="+mj-lt"/>
              <a:ea typeface="+mj-ea"/>
              <a:cs typeface="+mj-cs"/>
            </a:endParaRPr>
          </a:p>
        </p:txBody>
      </p:sp>
      <p:sp>
        <p:nvSpPr>
          <p:cNvPr id="10" name="TextBox 9">
            <a:extLst>
              <a:ext uri="{FF2B5EF4-FFF2-40B4-BE49-F238E27FC236}">
                <a16:creationId xmlns:a16="http://schemas.microsoft.com/office/drawing/2014/main" id="{4019DA8C-B6F2-6E72-D613-9558B9127B42}"/>
              </a:ext>
            </a:extLst>
          </p:cNvPr>
          <p:cNvSpPr txBox="1"/>
          <p:nvPr/>
        </p:nvSpPr>
        <p:spPr>
          <a:xfrm>
            <a:off x="337082" y="4583799"/>
            <a:ext cx="3291841" cy="1436001"/>
          </a:xfrm>
          <a:prstGeom prst="rect">
            <a:avLst/>
          </a:prstGeom>
        </p:spPr>
        <p:txBody>
          <a:bodyPr vert="horz" lIns="91440" tIns="45720" rIns="91440" bIns="45720" rtlCol="0" anchor="b">
            <a:normAutofit/>
          </a:bodyPr>
          <a:lstStyle/>
          <a:p>
            <a:pPr>
              <a:lnSpc>
                <a:spcPct val="120000"/>
              </a:lnSpc>
              <a:spcBef>
                <a:spcPts val="1000"/>
              </a:spcBef>
            </a:pPr>
            <a:r>
              <a:rPr lang="en-US" b="1" dirty="0"/>
              <a:t>5.4.1.2.4.2 : Company post details card</a:t>
            </a:r>
          </a:p>
        </p:txBody>
      </p:sp>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r>
              <a:rPr lang="en-US"/>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rgbClr val="FFFFFF"/>
                </a:solidFill>
                <a:latin typeface="+mn-lt"/>
                <a:ea typeface="+mn-ea"/>
                <a:cs typeface="+mn-cs"/>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solidFill>
                  <a:srgbClr val="FFFFFF"/>
                </a:solidFill>
              </a:rPr>
              <a:pPr>
                <a:spcAft>
                  <a:spcPts val="600"/>
                </a:spcAft>
              </a:pPr>
              <a:t>60</a:t>
            </a:fld>
            <a:endParaRPr lang="en-US">
              <a:solidFill>
                <a:srgbClr val="FFFFFF"/>
              </a:solidFill>
            </a:endParaRPr>
          </a:p>
        </p:txBody>
      </p:sp>
      <p:sp>
        <p:nvSpPr>
          <p:cNvPr id="17" name="TextBox 16">
            <a:extLst>
              <a:ext uri="{FF2B5EF4-FFF2-40B4-BE49-F238E27FC236}">
                <a16:creationId xmlns:a16="http://schemas.microsoft.com/office/drawing/2014/main" id="{EE0735AC-46C4-91F2-6228-C3C0CF5B3F0B}"/>
              </a:ext>
            </a:extLst>
          </p:cNvPr>
          <p:cNvSpPr txBox="1"/>
          <p:nvPr/>
        </p:nvSpPr>
        <p:spPr>
          <a:xfrm>
            <a:off x="107641" y="1809819"/>
            <a:ext cx="5170977" cy="3555138"/>
          </a:xfrm>
          <a:prstGeom prst="rect">
            <a:avLst/>
          </a:prstGeom>
        </p:spPr>
        <p:txBody>
          <a:bodyPr vert="horz" lIns="91440" tIns="45720" rIns="91440" bIns="45720" rtlCol="0" anchor="b">
            <a:normAutofit/>
          </a:bodyPr>
          <a:lstStyle/>
          <a:p>
            <a:pPr marL="800100" lvl="1" indent="-228600" fontAlgn="base">
              <a:lnSpc>
                <a:spcPct val="110000"/>
              </a:lnSpc>
              <a:spcBef>
                <a:spcPct val="0"/>
              </a:spcBef>
              <a:spcAft>
                <a:spcPts val="600"/>
              </a:spcAft>
              <a:buFont typeface="+mj-lt"/>
              <a:buAutoNum type="arabicPeriod"/>
            </a:pPr>
            <a:endParaRPr lang="en-US" sz="1300" b="1" dirty="0">
              <a:solidFill>
                <a:schemeClr val="bg1"/>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35946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72EA82-F7BF-E455-3244-8BCFC5041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F97D313-E8CC-3EC0-20C6-22B3FEFDF076}"/>
              </a:ext>
            </a:extLst>
          </p:cNvPr>
          <p:cNvPicPr>
            <a:picLocks noChangeAspect="1"/>
          </p:cNvPicPr>
          <p:nvPr/>
        </p:nvPicPr>
        <p:blipFill rotWithShape="1">
          <a:blip r:embed="rId2">
            <a:extLst>
              <a:ext uri="{28A0092B-C50C-407E-A947-70E740481C1C}">
                <a14:useLocalDpi xmlns:a14="http://schemas.microsoft.com/office/drawing/2010/main" val="0"/>
              </a:ext>
            </a:extLst>
          </a:blip>
          <a:srcRect r="5333" b="-1"/>
          <a:stretch/>
        </p:blipFill>
        <p:spPr>
          <a:xfrm>
            <a:off x="-2" y="4316"/>
            <a:ext cx="12191998" cy="6858000"/>
          </a:xfrm>
          <a:prstGeom prst="rect">
            <a:avLst/>
          </a:prstGeom>
        </p:spPr>
      </p:pic>
      <p:sp>
        <p:nvSpPr>
          <p:cNvPr id="48" name="Rectangle 47">
            <a:extLst>
              <a:ext uri="{FF2B5EF4-FFF2-40B4-BE49-F238E27FC236}">
                <a16:creationId xmlns:a16="http://schemas.microsoft.com/office/drawing/2014/main" id="{EA482A06-0FA1-DF3A-657C-33FC99466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82279" y="-1082279"/>
            <a:ext cx="6857999" cy="9022559"/>
          </a:xfrm>
          <a:prstGeom prst="rect">
            <a:avLst/>
          </a:prstGeom>
          <a:gradFill>
            <a:gsLst>
              <a:gs pos="55000">
                <a:srgbClr val="000000">
                  <a:alpha val="28000"/>
                </a:srgbClr>
              </a:gs>
              <a:gs pos="0">
                <a:srgbClr val="000000">
                  <a:alpha val="0"/>
                </a:srgbClr>
              </a:gs>
              <a:gs pos="100000">
                <a:srgbClr val="000000">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F7369B-8C57-4479-7C74-DD994BE891F6}"/>
              </a:ext>
            </a:extLst>
          </p:cNvPr>
          <p:cNvSpPr txBox="1"/>
          <p:nvPr/>
        </p:nvSpPr>
        <p:spPr>
          <a:xfrm>
            <a:off x="322677" y="3429000"/>
            <a:ext cx="4914907" cy="18287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100" b="1" i="0" dirty="0">
                <a:solidFill>
                  <a:srgbClr val="FFFFFF"/>
                </a:solidFill>
                <a:effectLst/>
                <a:latin typeface="+mj-lt"/>
                <a:ea typeface="+mj-ea"/>
                <a:cs typeface="+mj-cs"/>
              </a:rPr>
              <a:t>Section: 5.4.1.2.4: Front-end</a:t>
            </a:r>
            <a:endParaRPr lang="en-US" sz="4100" b="1" dirty="0">
              <a:solidFill>
                <a:srgbClr val="FFFFFF"/>
              </a:solidFill>
              <a:latin typeface="+mj-lt"/>
              <a:ea typeface="+mj-ea"/>
              <a:cs typeface="+mj-cs"/>
            </a:endParaRPr>
          </a:p>
        </p:txBody>
      </p:sp>
      <p:sp>
        <p:nvSpPr>
          <p:cNvPr id="10" name="TextBox 9">
            <a:extLst>
              <a:ext uri="{FF2B5EF4-FFF2-40B4-BE49-F238E27FC236}">
                <a16:creationId xmlns:a16="http://schemas.microsoft.com/office/drawing/2014/main" id="{4019DA8C-B6F2-6E72-D613-9558B9127B42}"/>
              </a:ext>
            </a:extLst>
          </p:cNvPr>
          <p:cNvSpPr txBox="1"/>
          <p:nvPr/>
        </p:nvSpPr>
        <p:spPr>
          <a:xfrm>
            <a:off x="338291" y="5325010"/>
            <a:ext cx="4914907" cy="945161"/>
          </a:xfrm>
          <a:prstGeom prst="rect">
            <a:avLst/>
          </a:prstGeom>
        </p:spPr>
        <p:txBody>
          <a:bodyPr vert="horz" lIns="91440" tIns="45720" rIns="91440" bIns="45720" rtlCol="0" anchor="t">
            <a:normAutofit/>
          </a:bodyPr>
          <a:lstStyle/>
          <a:p>
            <a:pPr>
              <a:lnSpc>
                <a:spcPct val="120000"/>
              </a:lnSpc>
              <a:spcBef>
                <a:spcPts val="1000"/>
              </a:spcBef>
            </a:pPr>
            <a:r>
              <a:rPr lang="en-US" sz="2000" b="1" dirty="0">
                <a:solidFill>
                  <a:srgbClr val="FFFFFF"/>
                </a:solidFill>
              </a:rPr>
              <a:t>6.4.1.2.4.3: jobseeker matched post details Card </a:t>
            </a:r>
          </a:p>
        </p:txBody>
      </p:sp>
      <p:sp useBgFill="1">
        <p:nvSpPr>
          <p:cNvPr id="50" name="Freeform: Shape 49">
            <a:extLst>
              <a:ext uri="{FF2B5EF4-FFF2-40B4-BE49-F238E27FC236}">
                <a16:creationId xmlns:a16="http://schemas.microsoft.com/office/drawing/2014/main" id="{93FEA007-DF45-098E-E939-597845C64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36"/>
            <a:ext cx="12192000" cy="6858000"/>
          </a:xfrm>
          <a:custGeom>
            <a:avLst/>
            <a:gdLst>
              <a:gd name="connsiteX0" fmla="*/ 769743 w 12192000"/>
              <a:gd name="connsiteY0" fmla="*/ 74815 h 6858000"/>
              <a:gd name="connsiteX1" fmla="*/ 72877 w 12192000"/>
              <a:gd name="connsiteY1" fmla="*/ 771681 h 6858000"/>
              <a:gd name="connsiteX2" fmla="*/ 72877 w 12192000"/>
              <a:gd name="connsiteY2" fmla="*/ 6089552 h 6858000"/>
              <a:gd name="connsiteX3" fmla="*/ 769743 w 12192000"/>
              <a:gd name="connsiteY3" fmla="*/ 6786418 h 6858000"/>
              <a:gd name="connsiteX4" fmla="*/ 11422261 w 12192000"/>
              <a:gd name="connsiteY4" fmla="*/ 6786418 h 6858000"/>
              <a:gd name="connsiteX5" fmla="*/ 12119127 w 12192000"/>
              <a:gd name="connsiteY5" fmla="*/ 6089552 h 6858000"/>
              <a:gd name="connsiteX6" fmla="*/ 12119127 w 12192000"/>
              <a:gd name="connsiteY6" fmla="*/ 771681 h 6858000"/>
              <a:gd name="connsiteX7" fmla="*/ 11422261 w 12192000"/>
              <a:gd name="connsiteY7" fmla="*/ 7481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69743" y="74815"/>
                </a:moveTo>
                <a:cubicBezTo>
                  <a:pt x="384875" y="74815"/>
                  <a:pt x="72877" y="386813"/>
                  <a:pt x="72877" y="771681"/>
                </a:cubicBezTo>
                <a:lnTo>
                  <a:pt x="72877" y="6089552"/>
                </a:lnTo>
                <a:cubicBezTo>
                  <a:pt x="72877" y="6474420"/>
                  <a:pt x="384875" y="6786418"/>
                  <a:pt x="769743" y="6786418"/>
                </a:cubicBezTo>
                <a:lnTo>
                  <a:pt x="11422261" y="6786418"/>
                </a:lnTo>
                <a:cubicBezTo>
                  <a:pt x="11807129" y="6786418"/>
                  <a:pt x="12119127" y="6474420"/>
                  <a:pt x="12119127" y="6089552"/>
                </a:cubicBezTo>
                <a:lnTo>
                  <a:pt x="12119127" y="771681"/>
                </a:lnTo>
                <a:cubicBezTo>
                  <a:pt x="12119127" y="386813"/>
                  <a:pt x="11807129" y="74815"/>
                  <a:pt x="11422261" y="74815"/>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solidFill>
                  <a:srgbClr val="FFFFFF"/>
                </a:solidFill>
              </a:rPr>
              <a:pPr>
                <a:spcAft>
                  <a:spcPts val="600"/>
                </a:spcAft>
              </a:pPr>
              <a:t>61</a:t>
            </a:fld>
            <a:endParaRPr lang="en-US">
              <a:solidFill>
                <a:srgbClr val="FFFFFF"/>
              </a:solidFill>
            </a:endParaRP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a:xfrm>
            <a:off x="7344016" y="6424761"/>
            <a:ext cx="4059936" cy="365125"/>
          </a:xfrm>
        </p:spPr>
        <p:txBody>
          <a:bodyPr vert="horz" lIns="91440" tIns="45720" rIns="91440" bIns="45720" rtlCol="0" anchor="ctr">
            <a:normAutofit/>
          </a:bodyPr>
          <a:lstStyle/>
          <a:p>
            <a:pPr>
              <a:spcAft>
                <a:spcPts val="600"/>
              </a:spcAft>
            </a:pPr>
            <a:r>
              <a:rPr lang="en-US" b="0" kern="1200" cap="all" spc="0" baseline="0">
                <a:solidFill>
                  <a:srgbClr val="FFFFFF"/>
                </a:solidFill>
                <a:latin typeface="+mn-lt"/>
                <a:ea typeface="+mn-ea"/>
                <a:cs typeface="+mn-cs"/>
              </a:rPr>
              <a:t>Job SHOP</a:t>
            </a:r>
          </a:p>
        </p:txBody>
      </p:sp>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r>
              <a:rPr lang="en-US">
                <a:solidFill>
                  <a:srgbClr val="FFFFFF"/>
                </a:solidFill>
              </a:rPr>
              <a:t>Graduation project 2024</a:t>
            </a:r>
          </a:p>
        </p:txBody>
      </p:sp>
      <p:sp>
        <p:nvSpPr>
          <p:cNvPr id="17" name="TextBox 16">
            <a:extLst>
              <a:ext uri="{FF2B5EF4-FFF2-40B4-BE49-F238E27FC236}">
                <a16:creationId xmlns:a16="http://schemas.microsoft.com/office/drawing/2014/main" id="{EE0735AC-46C4-91F2-6228-C3C0CF5B3F0B}"/>
              </a:ext>
            </a:extLst>
          </p:cNvPr>
          <p:cNvSpPr txBox="1"/>
          <p:nvPr/>
        </p:nvSpPr>
        <p:spPr>
          <a:xfrm>
            <a:off x="107641" y="1809819"/>
            <a:ext cx="5170977" cy="3555138"/>
          </a:xfrm>
          <a:prstGeom prst="rect">
            <a:avLst/>
          </a:prstGeom>
        </p:spPr>
        <p:txBody>
          <a:bodyPr vert="horz" lIns="91440" tIns="45720" rIns="91440" bIns="45720" rtlCol="0" anchor="b">
            <a:normAutofit/>
          </a:bodyPr>
          <a:lstStyle/>
          <a:p>
            <a:pPr marL="800100" lvl="1" indent="-228600" fontAlgn="base">
              <a:lnSpc>
                <a:spcPct val="110000"/>
              </a:lnSpc>
              <a:spcBef>
                <a:spcPct val="0"/>
              </a:spcBef>
              <a:spcAft>
                <a:spcPts val="600"/>
              </a:spcAft>
              <a:buFont typeface="+mj-lt"/>
              <a:buAutoNum type="arabicPeriod"/>
            </a:pPr>
            <a:endParaRPr lang="en-US" sz="1300" b="1" dirty="0">
              <a:solidFill>
                <a:schemeClr val="bg1"/>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0701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62</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526534"/>
            <a:ext cx="12192000" cy="461665"/>
          </a:xfrm>
          <a:prstGeom prst="rect">
            <a:avLst/>
          </a:prstGeom>
          <a:noFill/>
        </p:spPr>
        <p:txBody>
          <a:bodyPr wrap="square" rtlCol="0">
            <a:spAutoFit/>
          </a:bodyPr>
          <a:lstStyle/>
          <a:p>
            <a:pPr algn="ctr"/>
            <a:r>
              <a:rPr lang="en-US" sz="2400" b="1" i="0" dirty="0">
                <a:solidFill>
                  <a:srgbClr val="0070C0"/>
                </a:solidFill>
                <a:effectLst/>
                <a:latin typeface="Söhne"/>
              </a:rPr>
              <a:t>-&gt;</a:t>
            </a:r>
            <a:r>
              <a:rPr lang="en-US" sz="2400" b="1" dirty="0">
                <a:solidFill>
                  <a:srgbClr val="0070C0"/>
                </a:solidFill>
                <a:latin typeface="Söhne"/>
              </a:rPr>
              <a:t>Chapter 6 : </a:t>
            </a:r>
            <a:r>
              <a:rPr lang="en-US" sz="2400" b="1" dirty="0">
                <a:solidFill>
                  <a:srgbClr val="0070C0"/>
                </a:solidFill>
              </a:rPr>
              <a:t>Testing and Evaluation </a:t>
            </a: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C5623970-E41D-57F9-D89C-76329E94344A}"/>
              </a:ext>
            </a:extLst>
          </p:cNvPr>
          <p:cNvSpPr txBox="1"/>
          <p:nvPr/>
        </p:nvSpPr>
        <p:spPr>
          <a:xfrm>
            <a:off x="340137" y="1040977"/>
            <a:ext cx="11618183" cy="2031325"/>
          </a:xfrm>
          <a:prstGeom prst="rect">
            <a:avLst/>
          </a:prstGeom>
          <a:noFill/>
        </p:spPr>
        <p:txBody>
          <a:bodyPr wrap="square">
            <a:spAutoFit/>
          </a:bodyPr>
          <a:lstStyle/>
          <a:p>
            <a:pPr marL="285750" indent="-285750">
              <a:buFont typeface="Wingdings" panose="05000000000000000000" pitchFamily="2" charset="2"/>
              <a:buChar char="q"/>
            </a:pPr>
            <a:r>
              <a:rPr lang="en-US" b="1" dirty="0">
                <a:solidFill>
                  <a:schemeClr val="bg1"/>
                </a:solidFill>
              </a:rPr>
              <a:t>The steps involved are:</a:t>
            </a:r>
          </a:p>
          <a:p>
            <a:pPr marL="800100" lvl="1" indent="-342900">
              <a:buAutoNum type="alphaUcPeriod"/>
            </a:pPr>
            <a:r>
              <a:rPr lang="en-US" dirty="0">
                <a:solidFill>
                  <a:schemeClr val="bg1"/>
                </a:solidFill>
              </a:rPr>
              <a:t>Build the test plans required in each iteration</a:t>
            </a:r>
          </a:p>
          <a:p>
            <a:pPr marL="800100" lvl="1" indent="-342900">
              <a:buAutoNum type="alphaUcPeriod"/>
            </a:pPr>
            <a:r>
              <a:rPr lang="en-US" dirty="0">
                <a:solidFill>
                  <a:schemeClr val="bg1"/>
                </a:solidFill>
              </a:rPr>
              <a:t>Perform integration and system tests </a:t>
            </a:r>
          </a:p>
          <a:p>
            <a:pPr marL="800100" lvl="1" indent="-342900">
              <a:buAutoNum type="alphaUcPeriod"/>
            </a:pPr>
            <a:r>
              <a:rPr lang="en-US" dirty="0">
                <a:solidFill>
                  <a:schemeClr val="bg1"/>
                </a:solidFill>
              </a:rPr>
              <a:t>Create test cases to design and implement tests. Test cases define what to test, how to test and create executable test components </a:t>
            </a:r>
          </a:p>
          <a:p>
            <a:pPr marL="800100" lvl="1" indent="-342900">
              <a:buAutoNum type="alphaUcPeriod"/>
            </a:pPr>
            <a:r>
              <a:rPr lang="en-US" dirty="0">
                <a:solidFill>
                  <a:schemeClr val="bg1"/>
                </a:solidFill>
              </a:rPr>
              <a:t>Systematically handle and record test results of each test so that the significant defects and be fixed.</a:t>
            </a:r>
          </a:p>
        </p:txBody>
      </p:sp>
      <p:sp>
        <p:nvSpPr>
          <p:cNvPr id="14" name="TextBox 13">
            <a:extLst>
              <a:ext uri="{FF2B5EF4-FFF2-40B4-BE49-F238E27FC236}">
                <a16:creationId xmlns:a16="http://schemas.microsoft.com/office/drawing/2014/main" id="{F39D736F-E14E-6D5C-4330-49389126C915}"/>
              </a:ext>
            </a:extLst>
          </p:cNvPr>
          <p:cNvSpPr txBox="1"/>
          <p:nvPr/>
        </p:nvSpPr>
        <p:spPr>
          <a:xfrm>
            <a:off x="340137" y="3072302"/>
            <a:ext cx="11493582" cy="2031325"/>
          </a:xfrm>
          <a:prstGeom prst="rect">
            <a:avLst/>
          </a:prstGeom>
          <a:noFill/>
        </p:spPr>
        <p:txBody>
          <a:bodyPr wrap="square">
            <a:spAutoFit/>
          </a:bodyPr>
          <a:lstStyle/>
          <a:p>
            <a:pPr marL="285750" indent="-285750">
              <a:buFont typeface="Wingdings" panose="05000000000000000000" pitchFamily="2" charset="2"/>
              <a:buChar char="q"/>
            </a:pPr>
            <a:r>
              <a:rPr lang="en-US" b="1" dirty="0">
                <a:solidFill>
                  <a:schemeClr val="bg1"/>
                </a:solidFill>
              </a:rPr>
              <a:t>6.1 Test Plan :</a:t>
            </a:r>
          </a:p>
          <a:p>
            <a:pPr marL="742950" lvl="1" indent="-285750">
              <a:buFont typeface="Arial" panose="020B0604020202020204" pitchFamily="34" charset="0"/>
              <a:buChar char="•"/>
            </a:pPr>
            <a:r>
              <a:rPr lang="en-US" dirty="0">
                <a:solidFill>
                  <a:schemeClr val="bg1"/>
                </a:solidFill>
              </a:rPr>
              <a:t>A software project test plan is a written document that outlines the goals, scope, strategy, and emphasis of a software testing activity. Preparing a test plan is a good approach to think through the steps required to confirm the acceptance of a software product. The finished test plan will assist consumers outside of the test group in comprehending the "why" and "how" of product validation.</a:t>
            </a:r>
          </a:p>
          <a:p>
            <a:pPr lvl="1"/>
            <a:endParaRPr lang="en-US" dirty="0">
              <a:solidFill>
                <a:schemeClr val="bg1"/>
              </a:solidFill>
            </a:endParaRPr>
          </a:p>
        </p:txBody>
      </p:sp>
    </p:spTree>
    <p:extLst>
      <p:ext uri="{BB962C8B-B14F-4D97-AF65-F5344CB8AC3E}">
        <p14:creationId xmlns:p14="http://schemas.microsoft.com/office/powerpoint/2010/main" val="25748486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63</a:t>
            </a:fld>
            <a:endParaRPr lang="en-US">
              <a:solidFill>
                <a:schemeClr val="accent1">
                  <a:lumMod val="50000"/>
                </a:schemeClr>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C5623970-E41D-57F9-D89C-76329E94344A}"/>
              </a:ext>
            </a:extLst>
          </p:cNvPr>
          <p:cNvSpPr txBox="1"/>
          <p:nvPr/>
        </p:nvSpPr>
        <p:spPr>
          <a:xfrm>
            <a:off x="340137" y="1040977"/>
            <a:ext cx="11618183" cy="4524315"/>
          </a:xfrm>
          <a:prstGeom prst="rect">
            <a:avLst/>
          </a:prstGeom>
          <a:noFill/>
        </p:spPr>
        <p:txBody>
          <a:bodyPr wrap="square">
            <a:spAutoFit/>
          </a:bodyPr>
          <a:lstStyle/>
          <a:p>
            <a:pPr marL="285750" indent="-285750">
              <a:buFont typeface="Wingdings" panose="05000000000000000000" pitchFamily="2" charset="2"/>
              <a:buChar char="q"/>
            </a:pPr>
            <a:r>
              <a:rPr lang="en-US" b="1" dirty="0">
                <a:solidFill>
                  <a:schemeClr val="bg1"/>
                </a:solidFill>
              </a:rPr>
              <a:t>6. 2 Requirements Analysis: </a:t>
            </a:r>
            <a:r>
              <a:rPr lang="en-US" dirty="0">
                <a:solidFill>
                  <a:schemeClr val="bg1"/>
                </a:solidFill>
              </a:rPr>
              <a:t>collecting and assessing customer requirements.</a:t>
            </a:r>
          </a:p>
          <a:p>
            <a:pPr marL="742950" lvl="1" indent="-285750">
              <a:buFont typeface="Arial" panose="020B0604020202020204" pitchFamily="34" charset="0"/>
              <a:buChar char="•"/>
            </a:pPr>
            <a:r>
              <a:rPr lang="en-US" b="1" dirty="0">
                <a:solidFill>
                  <a:schemeClr val="bg1"/>
                </a:solidFill>
              </a:rPr>
              <a:t>Software Test Plan: </a:t>
            </a:r>
            <a:r>
              <a:rPr lang="en-US" dirty="0">
                <a:solidFill>
                  <a:schemeClr val="bg1"/>
                </a:solidFill>
              </a:rPr>
              <a:t>defining the scope and goals, developing acceptable testing techniques, developing a software testing strategy, assigning roles and duties, defining resource needs, and establishing start and completion criteria. </a:t>
            </a:r>
          </a:p>
          <a:p>
            <a:pPr marL="742950" lvl="1" indent="-285750">
              <a:buFont typeface="Arial" panose="020B0604020202020204" pitchFamily="34" charset="0"/>
              <a:buChar char="•"/>
            </a:pPr>
            <a:r>
              <a:rPr lang="en-US" b="1" dirty="0">
                <a:solidFill>
                  <a:schemeClr val="bg1"/>
                </a:solidFill>
              </a:rPr>
              <a:t>Test Environment: </a:t>
            </a:r>
            <a:r>
              <a:rPr lang="en-US" dirty="0">
                <a:solidFill>
                  <a:schemeClr val="bg1"/>
                </a:solidFill>
              </a:rPr>
              <a:t>establishing the test infrastructure, determining the testing environment and tools, and installing and configuring the product.</a:t>
            </a:r>
          </a:p>
          <a:p>
            <a:pPr marL="742950" lvl="1" indent="-285750">
              <a:buFont typeface="Arial" panose="020B0604020202020204" pitchFamily="34" charset="0"/>
              <a:buChar char="•"/>
            </a:pPr>
            <a:r>
              <a:rPr lang="en-US" b="1" dirty="0">
                <a:solidFill>
                  <a:schemeClr val="bg1"/>
                </a:solidFill>
              </a:rPr>
              <a:t>Test Metrics: </a:t>
            </a:r>
            <a:r>
              <a:rPr lang="en-US" dirty="0">
                <a:solidFill>
                  <a:schemeClr val="bg1"/>
                </a:solidFill>
              </a:rPr>
              <a:t>a description of the areas to be measured, as well as the creation and collection of metrics. </a:t>
            </a:r>
          </a:p>
          <a:p>
            <a:pPr marL="742950" lvl="1" indent="-285750">
              <a:buFont typeface="Arial" panose="020B0604020202020204" pitchFamily="34" charset="0"/>
              <a:buChar char="•"/>
            </a:pPr>
            <a:r>
              <a:rPr lang="en-US" dirty="0">
                <a:solidFill>
                  <a:schemeClr val="bg1"/>
                </a:solidFill>
              </a:rPr>
              <a:t>Test design and implementation include the creation of test scenarios, test cases, test checklists, test processes, and test scripts, as well as the creation of test applications</a:t>
            </a:r>
          </a:p>
          <a:p>
            <a:pPr marL="742950" lvl="1" indent="-285750">
              <a:buFont typeface="Arial" panose="020B0604020202020204" pitchFamily="34" charset="0"/>
              <a:buChar char="•"/>
            </a:pPr>
            <a:r>
              <a:rPr lang="en-US" dirty="0">
                <a:solidFill>
                  <a:schemeClr val="bg1"/>
                </a:solidFill>
              </a:rPr>
              <a:t>Test execution is the static and dynamic performance of testing that is given for the use of human and automatic test cases as needed by STP and STS. </a:t>
            </a:r>
          </a:p>
          <a:p>
            <a:pPr marL="742950" lvl="1" indent="-285750">
              <a:buFont typeface="Arial" panose="020B0604020202020204" pitchFamily="34" charset="0"/>
              <a:buChar char="•"/>
            </a:pPr>
            <a:r>
              <a:rPr lang="en-US" dirty="0">
                <a:solidFill>
                  <a:schemeClr val="bg1"/>
                </a:solidFill>
              </a:rPr>
              <a:t>Defect Management (Bug Tracking), documenting testing results, defect description (Problem Reports, Change Requests); defect review and testing results analysis, faults repair, and defect resolution verification </a:t>
            </a:r>
          </a:p>
          <a:p>
            <a:pPr marL="742950" lvl="1" indent="-285750">
              <a:buFont typeface="Arial" panose="020B0604020202020204" pitchFamily="34" charset="0"/>
              <a:buChar char="•"/>
            </a:pPr>
            <a:r>
              <a:rPr lang="en-US" dirty="0">
                <a:solidFill>
                  <a:schemeClr val="bg1"/>
                </a:solidFill>
              </a:rPr>
              <a:t>Status reports, weekly reports, milestone reports, and a closing report are all examples of reporting</a:t>
            </a:r>
          </a:p>
        </p:txBody>
      </p:sp>
    </p:spTree>
    <p:extLst>
      <p:ext uri="{BB962C8B-B14F-4D97-AF65-F5344CB8AC3E}">
        <p14:creationId xmlns:p14="http://schemas.microsoft.com/office/powerpoint/2010/main" val="3911058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64</a:t>
            </a:fld>
            <a:endParaRPr lang="en-US">
              <a:solidFill>
                <a:schemeClr val="accent1">
                  <a:lumMod val="50000"/>
                </a:schemeClr>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31D8D1EE-D554-6943-9A7E-F65490499FD3}"/>
              </a:ext>
            </a:extLst>
          </p:cNvPr>
          <p:cNvSpPr txBox="1"/>
          <p:nvPr/>
        </p:nvSpPr>
        <p:spPr>
          <a:xfrm>
            <a:off x="3048000" y="895866"/>
            <a:ext cx="6096000" cy="369332"/>
          </a:xfrm>
          <a:prstGeom prst="rect">
            <a:avLst/>
          </a:prstGeom>
          <a:noFill/>
        </p:spPr>
        <p:txBody>
          <a:bodyPr wrap="square">
            <a:spAutoFit/>
          </a:bodyPr>
          <a:lstStyle/>
          <a:p>
            <a:pPr algn="ctr"/>
            <a:r>
              <a:rPr lang="en-US" dirty="0">
                <a:solidFill>
                  <a:srgbClr val="0070C0"/>
                </a:solidFill>
              </a:rPr>
              <a:t>6.1 Test Planning</a:t>
            </a:r>
            <a:endParaRPr lang="en-US" sz="1800" b="1" dirty="0">
              <a:solidFill>
                <a:srgbClr val="0070C0"/>
              </a:solidFill>
            </a:endParaRPr>
          </a:p>
        </p:txBody>
      </p:sp>
      <p:graphicFrame>
        <p:nvGraphicFramePr>
          <p:cNvPr id="13" name="Table 12">
            <a:extLst>
              <a:ext uri="{FF2B5EF4-FFF2-40B4-BE49-F238E27FC236}">
                <a16:creationId xmlns:a16="http://schemas.microsoft.com/office/drawing/2014/main" id="{C82B6817-6167-5816-851C-886069D5D0A6}"/>
              </a:ext>
            </a:extLst>
          </p:cNvPr>
          <p:cNvGraphicFramePr>
            <a:graphicFrameLocks noGrp="1"/>
          </p:cNvGraphicFramePr>
          <p:nvPr>
            <p:extLst>
              <p:ext uri="{D42A27DB-BD31-4B8C-83A1-F6EECF244321}">
                <p14:modId xmlns:p14="http://schemas.microsoft.com/office/powerpoint/2010/main" val="2639095505"/>
              </p:ext>
            </p:extLst>
          </p:nvPr>
        </p:nvGraphicFramePr>
        <p:xfrm>
          <a:off x="2032000" y="1536873"/>
          <a:ext cx="8128000" cy="212344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3004232114"/>
                    </a:ext>
                  </a:extLst>
                </a:gridCol>
                <a:gridCol w="1625600">
                  <a:extLst>
                    <a:ext uri="{9D8B030D-6E8A-4147-A177-3AD203B41FA5}">
                      <a16:colId xmlns:a16="http://schemas.microsoft.com/office/drawing/2014/main" val="3729137996"/>
                    </a:ext>
                  </a:extLst>
                </a:gridCol>
                <a:gridCol w="1742751">
                  <a:extLst>
                    <a:ext uri="{9D8B030D-6E8A-4147-A177-3AD203B41FA5}">
                      <a16:colId xmlns:a16="http://schemas.microsoft.com/office/drawing/2014/main" val="4051764221"/>
                    </a:ext>
                  </a:extLst>
                </a:gridCol>
                <a:gridCol w="1508449">
                  <a:extLst>
                    <a:ext uri="{9D8B030D-6E8A-4147-A177-3AD203B41FA5}">
                      <a16:colId xmlns:a16="http://schemas.microsoft.com/office/drawing/2014/main" val="4149882184"/>
                    </a:ext>
                  </a:extLst>
                </a:gridCol>
                <a:gridCol w="1625600">
                  <a:extLst>
                    <a:ext uri="{9D8B030D-6E8A-4147-A177-3AD203B41FA5}">
                      <a16:colId xmlns:a16="http://schemas.microsoft.com/office/drawing/2014/main" val="1666770781"/>
                    </a:ext>
                  </a:extLst>
                </a:gridCol>
              </a:tblGrid>
              <a:tr h="370840">
                <a:tc>
                  <a:txBody>
                    <a:bodyPr/>
                    <a:lstStyle/>
                    <a:p>
                      <a:r>
                        <a:rPr lang="en-US" dirty="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lt1"/>
                          </a:solidFill>
                          <a:latin typeface="+mn-lt"/>
                          <a:ea typeface="+mn-ea"/>
                          <a:cs typeface="+mn-cs"/>
                        </a:rPr>
                        <a:t>START DATE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lt1"/>
                          </a:solidFill>
                          <a:latin typeface="+mn-lt"/>
                          <a:ea typeface="+mn-ea"/>
                          <a:cs typeface="+mn-cs"/>
                        </a:rPr>
                        <a:t>END DATE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lt1"/>
                          </a:solidFill>
                          <a:latin typeface="+mn-lt"/>
                          <a:ea typeface="+mn-ea"/>
                          <a:cs typeface="+mn-cs"/>
                        </a:rPr>
                        <a:t>DURATION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lt1"/>
                          </a:solidFill>
                          <a:latin typeface="+mn-lt"/>
                          <a:ea typeface="+mn-ea"/>
                          <a:cs typeface="+mn-cs"/>
                        </a:rPr>
                        <a:t>DATES SPENT 	</a:t>
                      </a:r>
                    </a:p>
                  </a:txBody>
                  <a:tcPr/>
                </a:tc>
                <a:extLst>
                  <a:ext uri="{0D108BD9-81ED-4DB2-BD59-A6C34878D82A}">
                    <a16:rowId xmlns:a16="http://schemas.microsoft.com/office/drawing/2014/main" val="3229952302"/>
                  </a:ext>
                </a:extLst>
              </a:tr>
              <a:tr h="370840">
                <a:tc>
                  <a:txBody>
                    <a:bodyPr/>
                    <a:lstStyle/>
                    <a:p>
                      <a:r>
                        <a:rPr lang="en-US" dirty="0"/>
                        <a:t>Unit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7/04/24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1/05/24</a:t>
                      </a:r>
                    </a:p>
                  </a:txBody>
                  <a:tcPr/>
                </a:tc>
                <a:tc>
                  <a:txBody>
                    <a:bodyPr/>
                    <a:lstStyle/>
                    <a:p>
                      <a:r>
                        <a:rPr lang="en-US" dirty="0"/>
                        <a:t>24 day</a:t>
                      </a:r>
                    </a:p>
                  </a:txBody>
                  <a:tcPr/>
                </a:tc>
                <a:tc>
                  <a:txBody>
                    <a:bodyPr/>
                    <a:lstStyle/>
                    <a:p>
                      <a:r>
                        <a:rPr lang="en-US" dirty="0"/>
                        <a:t>28 day</a:t>
                      </a:r>
                    </a:p>
                  </a:txBody>
                  <a:tcPr/>
                </a:tc>
                <a:extLst>
                  <a:ext uri="{0D108BD9-81ED-4DB2-BD59-A6C34878D82A}">
                    <a16:rowId xmlns:a16="http://schemas.microsoft.com/office/drawing/2014/main" val="1562284843"/>
                  </a:ext>
                </a:extLst>
              </a:tr>
              <a:tr h="370840">
                <a:tc>
                  <a:txBody>
                    <a:bodyPr/>
                    <a:lstStyle/>
                    <a:p>
                      <a:r>
                        <a:rPr lang="en-US" dirty="0"/>
                        <a:t>Sub System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10/05/24</a:t>
                      </a:r>
                    </a:p>
                  </a:txBody>
                  <a:tcPr/>
                </a:tc>
                <a:tc>
                  <a:txBody>
                    <a:bodyPr/>
                    <a:lstStyle/>
                    <a:p>
                      <a:r>
                        <a:rPr lang="en-US" dirty="0"/>
                        <a:t>25/05/24</a:t>
                      </a:r>
                    </a:p>
                  </a:txBody>
                  <a:tcPr/>
                </a:tc>
                <a:tc>
                  <a:txBody>
                    <a:bodyPr/>
                    <a:lstStyle/>
                    <a:p>
                      <a:r>
                        <a:rPr lang="en-US" dirty="0"/>
                        <a:t>15 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 day</a:t>
                      </a:r>
                    </a:p>
                  </a:txBody>
                  <a:tcPr/>
                </a:tc>
                <a:extLst>
                  <a:ext uri="{0D108BD9-81ED-4DB2-BD59-A6C34878D82A}">
                    <a16:rowId xmlns:a16="http://schemas.microsoft.com/office/drawing/2014/main" val="4256426330"/>
                  </a:ext>
                </a:extLst>
              </a:tr>
              <a:tr h="370840">
                <a:tc>
                  <a:txBody>
                    <a:bodyPr/>
                    <a:lstStyle/>
                    <a:p>
                      <a:r>
                        <a:rPr lang="en-US" dirty="0"/>
                        <a:t>Integration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20/05/24</a:t>
                      </a:r>
                    </a:p>
                  </a:txBody>
                  <a:tcPr/>
                </a:tc>
                <a:tc>
                  <a:txBody>
                    <a:bodyPr/>
                    <a:lstStyle/>
                    <a:p>
                      <a:r>
                        <a:rPr lang="en-US" dirty="0"/>
                        <a:t>30/05/24</a:t>
                      </a:r>
                    </a:p>
                  </a:txBody>
                  <a:tcPr/>
                </a:tc>
                <a:tc>
                  <a:txBody>
                    <a:bodyPr/>
                    <a:lstStyle/>
                    <a:p>
                      <a:r>
                        <a:rPr lang="en-US" dirty="0"/>
                        <a:t>10 days</a:t>
                      </a:r>
                    </a:p>
                  </a:txBody>
                  <a:tcPr/>
                </a:tc>
                <a:tc>
                  <a:txBody>
                    <a:bodyPr/>
                    <a:lstStyle/>
                    <a:p>
                      <a:r>
                        <a:rPr lang="en-US" dirty="0"/>
                        <a:t>11 day</a:t>
                      </a:r>
                    </a:p>
                  </a:txBody>
                  <a:tcPr/>
                </a:tc>
                <a:extLst>
                  <a:ext uri="{0D108BD9-81ED-4DB2-BD59-A6C34878D82A}">
                    <a16:rowId xmlns:a16="http://schemas.microsoft.com/office/drawing/2014/main" val="1568824876"/>
                  </a:ext>
                </a:extLst>
              </a:tr>
              <a:tr h="370840">
                <a:tc>
                  <a:txBody>
                    <a:bodyPr/>
                    <a:lstStyle/>
                    <a:p>
                      <a:r>
                        <a:rPr lang="en-US" dirty="0"/>
                        <a:t>Acceptance</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39355794"/>
                  </a:ext>
                </a:extLst>
              </a:tr>
            </a:tbl>
          </a:graphicData>
        </a:graphic>
      </p:graphicFrame>
    </p:spTree>
    <p:extLst>
      <p:ext uri="{BB962C8B-B14F-4D97-AF65-F5344CB8AC3E}">
        <p14:creationId xmlns:p14="http://schemas.microsoft.com/office/powerpoint/2010/main" val="1219445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65</a:t>
            </a:fld>
            <a:endParaRPr lang="en-US">
              <a:solidFill>
                <a:schemeClr val="accent1">
                  <a:lumMod val="50000"/>
                </a:schemeClr>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953A2B0C-EFD2-3F90-739B-7A6CB8DD048B}"/>
              </a:ext>
            </a:extLst>
          </p:cNvPr>
          <p:cNvGraphicFramePr>
            <a:graphicFrameLocks noGrp="1"/>
          </p:cNvGraphicFramePr>
          <p:nvPr>
            <p:extLst>
              <p:ext uri="{D42A27DB-BD31-4B8C-83A1-F6EECF244321}">
                <p14:modId xmlns:p14="http://schemas.microsoft.com/office/powerpoint/2010/main" val="521035707"/>
              </p:ext>
            </p:extLst>
          </p:nvPr>
        </p:nvGraphicFramePr>
        <p:xfrm>
          <a:off x="2184400" y="1403064"/>
          <a:ext cx="8127999" cy="9144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097211562"/>
                    </a:ext>
                  </a:extLst>
                </a:gridCol>
                <a:gridCol w="2709333">
                  <a:extLst>
                    <a:ext uri="{9D8B030D-6E8A-4147-A177-3AD203B41FA5}">
                      <a16:colId xmlns:a16="http://schemas.microsoft.com/office/drawing/2014/main" val="1753544238"/>
                    </a:ext>
                  </a:extLst>
                </a:gridCol>
                <a:gridCol w="2709333">
                  <a:extLst>
                    <a:ext uri="{9D8B030D-6E8A-4147-A177-3AD203B41FA5}">
                      <a16:colId xmlns:a16="http://schemas.microsoft.com/office/drawing/2014/main" val="3352930465"/>
                    </a:ext>
                  </a:extLst>
                </a:gridCol>
              </a:tblGrid>
              <a:tr h="370840">
                <a:tc>
                  <a:txBody>
                    <a:bodyPr/>
                    <a:lstStyle/>
                    <a:p>
                      <a:r>
                        <a:rPr lang="en-US" sz="1800" b="1" i="0" u="none" strike="noStrike" kern="1200" baseline="0" dirty="0">
                          <a:solidFill>
                            <a:schemeClr val="lt1"/>
                          </a:solidFill>
                          <a:latin typeface="+mn-lt"/>
                          <a:ea typeface="+mn-ea"/>
                          <a:cs typeface="+mn-cs"/>
                        </a:rPr>
                        <a:t>Name </a:t>
                      </a:r>
                      <a:endParaRPr lang="en-US" sz="1800" b="0" i="0" u="none" strike="noStrike" kern="1200" baseline="0" dirty="0">
                        <a:solidFill>
                          <a:schemeClr val="lt1"/>
                        </a:solidFill>
                        <a:latin typeface="+mn-lt"/>
                        <a:ea typeface="+mn-ea"/>
                        <a:cs typeface="+mn-cs"/>
                      </a:endParaRPr>
                    </a:p>
                    <a:p>
                      <a:r>
                        <a:rPr lang="en-US" sz="1800" b="0" i="0" u="none" strike="noStrike" kern="1200" baseline="0" dirty="0">
                          <a:solidFill>
                            <a:schemeClr val="lt1"/>
                          </a:solidFill>
                          <a:latin typeface="+mn-lt"/>
                          <a:ea typeface="+mn-ea"/>
                          <a:cs typeface="+mn-cs"/>
                        </a:rPr>
                        <a:t>User Login 	</a:t>
                      </a:r>
                    </a:p>
                    <a:p>
                      <a:endParaRPr lang="en-US" dirty="0"/>
                    </a:p>
                  </a:txBody>
                  <a:tcPr/>
                </a:tc>
                <a:tc>
                  <a:txBody>
                    <a:bodyPr/>
                    <a:lstStyle/>
                    <a:p>
                      <a:r>
                        <a:rPr lang="en-US" sz="1800" b="1" i="0" u="none" strike="noStrike" kern="1200" baseline="0" dirty="0">
                          <a:solidFill>
                            <a:schemeClr val="lt1"/>
                          </a:solidFill>
                          <a:latin typeface="+mn-lt"/>
                          <a:ea typeface="+mn-ea"/>
                          <a:cs typeface="+mn-cs"/>
                        </a:rPr>
                        <a:t>Interface Name </a:t>
                      </a:r>
                      <a:endParaRPr lang="en-US" sz="1800" b="0" i="0" u="none" strike="noStrike" kern="1200" baseline="0" dirty="0">
                        <a:solidFill>
                          <a:schemeClr val="lt1"/>
                        </a:solidFill>
                        <a:latin typeface="+mn-lt"/>
                        <a:ea typeface="+mn-ea"/>
                        <a:cs typeface="+mn-cs"/>
                      </a:endParaRPr>
                    </a:p>
                    <a:p>
                      <a:r>
                        <a:rPr lang="en-US" sz="1800" b="0" i="0" u="none" strike="noStrike" kern="1200" baseline="0" dirty="0">
                          <a:solidFill>
                            <a:schemeClr val="lt1"/>
                          </a:solidFill>
                          <a:latin typeface="+mn-lt"/>
                          <a:ea typeface="+mn-ea"/>
                          <a:cs typeface="+mn-cs"/>
                        </a:rPr>
                        <a:t>Main Login 	</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lt1"/>
                          </a:solidFill>
                          <a:latin typeface="+mn-lt"/>
                          <a:ea typeface="+mn-ea"/>
                          <a:cs typeface="+mn-cs"/>
                        </a:rPr>
                        <a:t>Tested Date </a:t>
                      </a:r>
                      <a:r>
                        <a:rPr lang="en-US" sz="1800" b="0" i="0" u="none" strike="noStrike" kern="1200" baseline="0" dirty="0">
                          <a:solidFill>
                            <a:schemeClr val="lt1"/>
                          </a:solidFill>
                          <a:latin typeface="+mn-lt"/>
                          <a:ea typeface="+mn-ea"/>
                          <a:cs typeface="+mn-cs"/>
                        </a:rPr>
                        <a:t>	</a:t>
                      </a:r>
                    </a:p>
                    <a:p>
                      <a:endParaRPr lang="en-US" dirty="0"/>
                    </a:p>
                  </a:txBody>
                  <a:tcPr/>
                </a:tc>
                <a:extLst>
                  <a:ext uri="{0D108BD9-81ED-4DB2-BD59-A6C34878D82A}">
                    <a16:rowId xmlns:a16="http://schemas.microsoft.com/office/drawing/2014/main" val="1392309896"/>
                  </a:ext>
                </a:extLst>
              </a:tr>
            </a:tbl>
          </a:graphicData>
        </a:graphic>
      </p:graphicFrame>
      <p:graphicFrame>
        <p:nvGraphicFramePr>
          <p:cNvPr id="8" name="Table 7">
            <a:extLst>
              <a:ext uri="{FF2B5EF4-FFF2-40B4-BE49-F238E27FC236}">
                <a16:creationId xmlns:a16="http://schemas.microsoft.com/office/drawing/2014/main" id="{0743A632-42AF-C9E8-5A08-94BD5BC3D0EE}"/>
              </a:ext>
            </a:extLst>
          </p:cNvPr>
          <p:cNvGraphicFramePr>
            <a:graphicFrameLocks noGrp="1"/>
          </p:cNvGraphicFramePr>
          <p:nvPr>
            <p:extLst>
              <p:ext uri="{D42A27DB-BD31-4B8C-83A1-F6EECF244321}">
                <p14:modId xmlns:p14="http://schemas.microsoft.com/office/powerpoint/2010/main" val="1728460553"/>
              </p:ext>
            </p:extLst>
          </p:nvPr>
        </p:nvGraphicFramePr>
        <p:xfrm>
          <a:off x="2184399" y="2318519"/>
          <a:ext cx="8128000" cy="4471367"/>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168718005"/>
                    </a:ext>
                  </a:extLst>
                </a:gridCol>
                <a:gridCol w="2038221">
                  <a:extLst>
                    <a:ext uri="{9D8B030D-6E8A-4147-A177-3AD203B41FA5}">
                      <a16:colId xmlns:a16="http://schemas.microsoft.com/office/drawing/2014/main" val="2339933371"/>
                    </a:ext>
                  </a:extLst>
                </a:gridCol>
                <a:gridCol w="2025779">
                  <a:extLst>
                    <a:ext uri="{9D8B030D-6E8A-4147-A177-3AD203B41FA5}">
                      <a16:colId xmlns:a16="http://schemas.microsoft.com/office/drawing/2014/main" val="1566962887"/>
                    </a:ext>
                  </a:extLst>
                </a:gridCol>
                <a:gridCol w="2032000">
                  <a:extLst>
                    <a:ext uri="{9D8B030D-6E8A-4147-A177-3AD203B41FA5}">
                      <a16:colId xmlns:a16="http://schemas.microsoft.com/office/drawing/2014/main" val="263944645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Test Case </a:t>
                      </a:r>
                      <a:r>
                        <a:rPr lang="en-US" sz="1200" b="0" i="0" u="none" strike="noStrike" kern="1200" baseline="0" dirty="0">
                          <a:solidFill>
                            <a:schemeClr val="lt1"/>
                          </a:solidFill>
                          <a:latin typeface="+mn-lt"/>
                          <a:ea typeface="+mn-ea"/>
                          <a:cs typeface="+mn-cs"/>
                        </a:rPr>
                        <a:t>	</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Input </a:t>
                      </a:r>
                      <a:r>
                        <a:rPr lang="en-US" sz="1200" b="0" i="0" u="none" strike="noStrike" kern="1200" baseline="0" dirty="0">
                          <a:solidFill>
                            <a:schemeClr val="lt1"/>
                          </a:solidFill>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Expected Result </a:t>
                      </a:r>
                      <a:endParaRPr lang="en-US" sz="1200" b="0" i="0" u="none" strike="noStrike" kern="1200" baseline="0" dirty="0">
                        <a:solidFill>
                          <a:schemeClr val="lt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Status </a:t>
                      </a:r>
                      <a:r>
                        <a:rPr lang="en-US" sz="1200" b="0" i="0" u="none" strike="noStrike" kern="1200" baseline="0" dirty="0">
                          <a:solidFill>
                            <a:schemeClr val="lt1"/>
                          </a:solidFill>
                          <a:latin typeface="+mn-lt"/>
                          <a:ea typeface="+mn-ea"/>
                          <a:cs typeface="+mn-cs"/>
                        </a:rPr>
                        <a:t>	</a:t>
                      </a:r>
                    </a:p>
                  </a:txBody>
                  <a:tcPr/>
                </a:tc>
                <a:extLst>
                  <a:ext uri="{0D108BD9-81ED-4DB2-BD59-A6C34878D82A}">
                    <a16:rowId xmlns:a16="http://schemas.microsoft.com/office/drawing/2014/main" val="31418357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Testing Connection to the Server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Server name, user name, password and database name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Display connection confirmation page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OK 	</a:t>
                      </a:r>
                    </a:p>
                    <a:p>
                      <a:endParaRPr lang="en-US" sz="1200" dirty="0"/>
                    </a:p>
                  </a:txBody>
                  <a:tcPr/>
                </a:tc>
                <a:extLst>
                  <a:ext uri="{0D108BD9-81ED-4DB2-BD59-A6C34878D82A}">
                    <a16:rowId xmlns:a16="http://schemas.microsoft.com/office/drawing/2014/main" val="8201808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Login – Registered User 	</a:t>
                      </a: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Username and password 	</a:t>
                      </a: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Login confirmation page (Interface Logged User Home)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OK 	</a:t>
                      </a:r>
                    </a:p>
                    <a:p>
                      <a:endParaRPr lang="en-US" sz="1200" dirty="0"/>
                    </a:p>
                  </a:txBody>
                  <a:tcPr/>
                </a:tc>
                <a:extLst>
                  <a:ext uri="{0D108BD9-81ED-4DB2-BD59-A6C34878D82A}">
                    <a16:rowId xmlns:a16="http://schemas.microsoft.com/office/drawing/2014/main" val="1476682303"/>
                  </a:ext>
                </a:extLst>
              </a:tr>
              <a:tr h="370840">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Wrong username or password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Login Error page. Prompt the user for another attempt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OK 	</a:t>
                      </a:r>
                    </a:p>
                    <a:p>
                      <a:endParaRPr lang="en-US" sz="1200" dirty="0"/>
                    </a:p>
                  </a:txBody>
                  <a:tcPr/>
                </a:tc>
                <a:extLst>
                  <a:ext uri="{0D108BD9-81ED-4DB2-BD59-A6C34878D82A}">
                    <a16:rowId xmlns:a16="http://schemas.microsoft.com/office/drawing/2014/main" val="684092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Request Password (When forgotten)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Send verification mail including “JWT” token to Gmail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Display confirmation on request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OK 	</a:t>
                      </a:r>
                    </a:p>
                    <a:p>
                      <a:endParaRPr lang="en-US" sz="1200" dirty="0"/>
                    </a:p>
                  </a:txBody>
                  <a:tcPr/>
                </a:tc>
                <a:extLst>
                  <a:ext uri="{0D108BD9-81ED-4DB2-BD59-A6C34878D82A}">
                    <a16:rowId xmlns:a16="http://schemas.microsoft.com/office/drawing/2014/main" val="1430840321"/>
                  </a:ext>
                </a:extLst>
              </a:tr>
              <a:tr h="900127">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Enter username and data that does not match with the user name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Display error page. Prompt for another attempt. 	</a:t>
                      </a: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OK 	</a:t>
                      </a:r>
                    </a:p>
                    <a:p>
                      <a:endParaRPr lang="en-US" sz="1200" dirty="0"/>
                    </a:p>
                  </a:txBody>
                  <a:tcPr/>
                </a:tc>
                <a:extLst>
                  <a:ext uri="{0D108BD9-81ED-4DB2-BD59-A6C34878D82A}">
                    <a16:rowId xmlns:a16="http://schemas.microsoft.com/office/drawing/2014/main" val="14627992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Password Receipt 	</a:t>
                      </a:r>
                    </a:p>
                    <a:p>
                      <a:endParaRPr lang="en-US" sz="1200" dirty="0"/>
                    </a:p>
                  </a:txBody>
                  <a:tcPr/>
                </a:tc>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New email from the TTMS Administrator with the new password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OK 	</a:t>
                      </a:r>
                    </a:p>
                    <a:p>
                      <a:endParaRPr lang="en-US" sz="1200" dirty="0"/>
                    </a:p>
                  </a:txBody>
                  <a:tcPr/>
                </a:tc>
                <a:extLst>
                  <a:ext uri="{0D108BD9-81ED-4DB2-BD59-A6C34878D82A}">
                    <a16:rowId xmlns:a16="http://schemas.microsoft.com/office/drawing/2014/main" val="787644875"/>
                  </a:ext>
                </a:extLst>
              </a:tr>
            </a:tbl>
          </a:graphicData>
        </a:graphic>
      </p:graphicFrame>
      <p:sp>
        <p:nvSpPr>
          <p:cNvPr id="11" name="TextBox 10">
            <a:extLst>
              <a:ext uri="{FF2B5EF4-FFF2-40B4-BE49-F238E27FC236}">
                <a16:creationId xmlns:a16="http://schemas.microsoft.com/office/drawing/2014/main" id="{7D511786-B691-8AA0-252E-F828A2887039}"/>
              </a:ext>
            </a:extLst>
          </p:cNvPr>
          <p:cNvSpPr txBox="1"/>
          <p:nvPr/>
        </p:nvSpPr>
        <p:spPr>
          <a:xfrm>
            <a:off x="3338946" y="1027326"/>
            <a:ext cx="6096000" cy="369332"/>
          </a:xfrm>
          <a:prstGeom prst="rect">
            <a:avLst/>
          </a:prstGeom>
          <a:noFill/>
        </p:spPr>
        <p:txBody>
          <a:bodyPr wrap="square">
            <a:spAutoFit/>
          </a:bodyPr>
          <a:lstStyle/>
          <a:p>
            <a:pPr algn="ctr"/>
            <a:r>
              <a:rPr lang="en-US" dirty="0">
                <a:solidFill>
                  <a:srgbClr val="0070C0"/>
                </a:solidFill>
              </a:rPr>
              <a:t>-6.2.1 Test Case for Main Login</a:t>
            </a:r>
            <a:endParaRPr lang="en-US" sz="1800" b="1" dirty="0">
              <a:solidFill>
                <a:srgbClr val="0070C0"/>
              </a:solidFill>
            </a:endParaRPr>
          </a:p>
        </p:txBody>
      </p:sp>
      <p:sp>
        <p:nvSpPr>
          <p:cNvPr id="13" name="TextBox 12">
            <a:extLst>
              <a:ext uri="{FF2B5EF4-FFF2-40B4-BE49-F238E27FC236}">
                <a16:creationId xmlns:a16="http://schemas.microsoft.com/office/drawing/2014/main" id="{D9DBD735-8A85-AA6F-188B-56048BDB1390}"/>
              </a:ext>
            </a:extLst>
          </p:cNvPr>
          <p:cNvSpPr txBox="1"/>
          <p:nvPr/>
        </p:nvSpPr>
        <p:spPr>
          <a:xfrm>
            <a:off x="299497" y="1053194"/>
            <a:ext cx="3540983" cy="369332"/>
          </a:xfrm>
          <a:prstGeom prst="rect">
            <a:avLst/>
          </a:prstGeom>
          <a:noFill/>
        </p:spPr>
        <p:txBody>
          <a:bodyPr wrap="square">
            <a:spAutoFit/>
          </a:bodyPr>
          <a:lstStyle/>
          <a:p>
            <a:r>
              <a:rPr lang="en-US" b="1" dirty="0">
                <a:solidFill>
                  <a:srgbClr val="0070C0"/>
                </a:solidFill>
              </a:rPr>
              <a:t>- 6. 2 Test Cases and Results :</a:t>
            </a:r>
          </a:p>
        </p:txBody>
      </p:sp>
    </p:spTree>
    <p:extLst>
      <p:ext uri="{BB962C8B-B14F-4D97-AF65-F5344CB8AC3E}">
        <p14:creationId xmlns:p14="http://schemas.microsoft.com/office/powerpoint/2010/main" val="28417816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9474B09-9733-E56A-88D9-EE865FA21432}"/>
              </a:ext>
            </a:extLst>
          </p:cNvPr>
          <p:cNvPicPr>
            <a:picLocks noChangeAspect="1"/>
          </p:cNvPicPr>
          <p:nvPr/>
        </p:nvPicPr>
        <p:blipFill rotWithShape="1">
          <a:blip r:embed="rId2">
            <a:extLst>
              <a:ext uri="{28A0092B-C50C-407E-A947-70E740481C1C}">
                <a14:useLocalDpi xmlns:a14="http://schemas.microsoft.com/office/drawing/2010/main" val="0"/>
              </a:ext>
            </a:extLst>
          </a:blip>
          <a:srcRect r="5333" b="-1"/>
          <a:stretch/>
        </p:blipFill>
        <p:spPr>
          <a:xfrm>
            <a:off x="20" y="1"/>
            <a:ext cx="12191979" cy="6858000"/>
          </a:xfrm>
          <a:prstGeom prst="rect">
            <a:avLst/>
          </a:prstGeom>
        </p:spPr>
      </p:pic>
      <p:sp>
        <p:nvSpPr>
          <p:cNvPr id="12" name="TextBox 11">
            <a:extLst>
              <a:ext uri="{FF2B5EF4-FFF2-40B4-BE49-F238E27FC236}">
                <a16:creationId xmlns:a16="http://schemas.microsoft.com/office/drawing/2014/main" id="{02CD5348-6FB0-A91D-F270-861A4DDC9E80}"/>
              </a:ext>
            </a:extLst>
          </p:cNvPr>
          <p:cNvSpPr txBox="1"/>
          <p:nvPr/>
        </p:nvSpPr>
        <p:spPr>
          <a:xfrm>
            <a:off x="132080" y="3855720"/>
            <a:ext cx="6258560" cy="2246769"/>
          </a:xfrm>
          <a:prstGeom prst="rect">
            <a:avLst/>
          </a:prstGeom>
          <a:noFill/>
        </p:spPr>
        <p:txBody>
          <a:bodyPr wrap="square">
            <a:spAutoFit/>
          </a:bodyPr>
          <a:lstStyle/>
          <a:p>
            <a:pPr>
              <a:lnSpc>
                <a:spcPct val="90000"/>
              </a:lnSpc>
              <a:spcBef>
                <a:spcPct val="0"/>
              </a:spcBef>
              <a:spcAft>
                <a:spcPts val="600"/>
              </a:spcAft>
            </a:pPr>
            <a:endParaRPr lang="en-US" sz="5000" b="1" dirty="0">
              <a:solidFill>
                <a:srgbClr val="FFFFFF"/>
              </a:solidFill>
              <a:latin typeface="+mj-lt"/>
              <a:ea typeface="+mj-ea"/>
              <a:cs typeface="+mj-cs"/>
            </a:endParaRPr>
          </a:p>
          <a:p>
            <a:pPr>
              <a:lnSpc>
                <a:spcPct val="90000"/>
              </a:lnSpc>
              <a:spcBef>
                <a:spcPct val="0"/>
              </a:spcBef>
              <a:spcAft>
                <a:spcPts val="600"/>
              </a:spcAft>
            </a:pPr>
            <a:r>
              <a:rPr lang="en-US" sz="5000" b="1" i="0" u="none" strike="noStrike" baseline="0" dirty="0">
                <a:solidFill>
                  <a:srgbClr val="FFFFFF"/>
                </a:solidFill>
                <a:latin typeface="+mj-lt"/>
                <a:ea typeface="+mj-ea"/>
                <a:cs typeface="+mj-cs"/>
              </a:rPr>
              <a:t>Test Case for Main Login </a:t>
            </a:r>
            <a:r>
              <a:rPr lang="en-US" sz="5000" b="1" dirty="0">
                <a:solidFill>
                  <a:srgbClr val="FFFFFF"/>
                </a:solidFill>
                <a:latin typeface="+mj-lt"/>
                <a:ea typeface="+mj-ea"/>
                <a:cs typeface="+mj-cs"/>
              </a:rPr>
              <a:t> </a:t>
            </a:r>
          </a:p>
        </p:txBody>
      </p:sp>
    </p:spTree>
    <p:extLst>
      <p:ext uri="{BB962C8B-B14F-4D97-AF65-F5344CB8AC3E}">
        <p14:creationId xmlns:p14="http://schemas.microsoft.com/office/powerpoint/2010/main" val="83213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67</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18656" y="1015942"/>
            <a:ext cx="12192000" cy="461665"/>
          </a:xfrm>
          <a:prstGeom prst="rect">
            <a:avLst/>
          </a:prstGeom>
          <a:noFill/>
        </p:spPr>
        <p:txBody>
          <a:bodyPr wrap="square" rtlCol="0">
            <a:spAutoFit/>
          </a:bodyPr>
          <a:lstStyle/>
          <a:p>
            <a:pPr algn="ctr"/>
            <a:r>
              <a:rPr lang="en-US" sz="2400" b="0" i="0" u="none" strike="noStrike" baseline="0" dirty="0">
                <a:solidFill>
                  <a:srgbClr val="000000"/>
                </a:solidFill>
              </a:rPr>
              <a:t>6.2.2 Test Case for User Registration </a:t>
            </a:r>
            <a:endParaRPr lang="en-US" sz="2400" b="1" dirty="0">
              <a:solidFill>
                <a:srgbClr val="0070C0"/>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3B3AA337-D466-D296-0060-DA746B5C6971}"/>
              </a:ext>
            </a:extLst>
          </p:cNvPr>
          <p:cNvGraphicFramePr>
            <a:graphicFrameLocks noGrp="1"/>
          </p:cNvGraphicFramePr>
          <p:nvPr>
            <p:extLst>
              <p:ext uri="{D42A27DB-BD31-4B8C-83A1-F6EECF244321}">
                <p14:modId xmlns:p14="http://schemas.microsoft.com/office/powerpoint/2010/main" val="3022324987"/>
              </p:ext>
            </p:extLst>
          </p:nvPr>
        </p:nvGraphicFramePr>
        <p:xfrm>
          <a:off x="2032002" y="1498376"/>
          <a:ext cx="8127999" cy="9144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097211562"/>
                    </a:ext>
                  </a:extLst>
                </a:gridCol>
                <a:gridCol w="2709333">
                  <a:extLst>
                    <a:ext uri="{9D8B030D-6E8A-4147-A177-3AD203B41FA5}">
                      <a16:colId xmlns:a16="http://schemas.microsoft.com/office/drawing/2014/main" val="1753544238"/>
                    </a:ext>
                  </a:extLst>
                </a:gridCol>
                <a:gridCol w="2709333">
                  <a:extLst>
                    <a:ext uri="{9D8B030D-6E8A-4147-A177-3AD203B41FA5}">
                      <a16:colId xmlns:a16="http://schemas.microsoft.com/office/drawing/2014/main" val="3352930465"/>
                    </a:ext>
                  </a:extLst>
                </a:gridCol>
              </a:tblGrid>
              <a:tr h="370840">
                <a:tc>
                  <a:txBody>
                    <a:bodyPr/>
                    <a:lstStyle/>
                    <a:p>
                      <a:r>
                        <a:rPr lang="en-US" sz="1800" b="1" i="0" u="none" strike="noStrike" kern="1200" baseline="0" dirty="0">
                          <a:solidFill>
                            <a:schemeClr val="lt1"/>
                          </a:solidFill>
                          <a:latin typeface="+mn-lt"/>
                          <a:ea typeface="+mn-ea"/>
                          <a:cs typeface="+mn-cs"/>
                        </a:rPr>
                        <a:t>Name </a:t>
                      </a:r>
                      <a:endParaRPr lang="en-US" sz="1800" b="0" i="0" u="none" strike="noStrike" kern="1200" baseline="0" dirty="0">
                        <a:solidFill>
                          <a:schemeClr val="lt1"/>
                        </a:solidFill>
                        <a:latin typeface="+mn-lt"/>
                        <a:ea typeface="+mn-ea"/>
                        <a:cs typeface="+mn-cs"/>
                      </a:endParaRPr>
                    </a:p>
                    <a:p>
                      <a:r>
                        <a:rPr lang="en-US" sz="1800" b="0" i="0" u="none" strike="noStrike" kern="1200" baseline="0" dirty="0">
                          <a:solidFill>
                            <a:schemeClr val="lt1"/>
                          </a:solidFill>
                          <a:latin typeface="+mn-lt"/>
                          <a:ea typeface="+mn-ea"/>
                          <a:cs typeface="+mn-cs"/>
                        </a:rPr>
                        <a:t>Test Authentication</a:t>
                      </a:r>
                    </a:p>
                  </a:txBody>
                  <a:tcPr/>
                </a:tc>
                <a:tc>
                  <a:txBody>
                    <a:bodyPr/>
                    <a:lstStyle/>
                    <a:p>
                      <a:r>
                        <a:rPr lang="en-US" sz="1800" b="1" i="0" u="none" strike="noStrike" kern="1200" baseline="0" dirty="0">
                          <a:solidFill>
                            <a:schemeClr val="lt1"/>
                          </a:solidFill>
                          <a:latin typeface="+mn-lt"/>
                          <a:ea typeface="+mn-ea"/>
                          <a:cs typeface="+mn-cs"/>
                        </a:rPr>
                        <a:t>Interface Name </a:t>
                      </a:r>
                      <a:endParaRPr lang="en-US" sz="1800" b="0" i="0" u="none" strike="noStrike" kern="1200" baseline="0" dirty="0">
                        <a:solidFill>
                          <a:schemeClr val="lt1"/>
                        </a:solidFill>
                        <a:latin typeface="+mn-lt"/>
                        <a:ea typeface="+mn-ea"/>
                        <a:cs typeface="+mn-cs"/>
                      </a:endParaRPr>
                    </a:p>
                    <a:p>
                      <a:r>
                        <a:rPr lang="en-US" sz="1800" b="0" i="0" u="none" strike="noStrike" kern="1200" baseline="0" dirty="0">
                          <a:solidFill>
                            <a:schemeClr val="lt1"/>
                          </a:solidFill>
                          <a:latin typeface="+mn-lt"/>
                          <a:ea typeface="+mn-ea"/>
                          <a:cs typeface="+mn-cs"/>
                        </a:rPr>
                        <a:t>Main Login 	</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lt1"/>
                          </a:solidFill>
                          <a:latin typeface="+mn-lt"/>
                          <a:ea typeface="+mn-ea"/>
                          <a:cs typeface="+mn-cs"/>
                        </a:rPr>
                        <a:t>Tested Date </a:t>
                      </a:r>
                      <a:r>
                        <a:rPr lang="en-US" sz="1800" b="0" i="0" u="none" strike="noStrike" kern="1200" baseline="0" dirty="0">
                          <a:solidFill>
                            <a:schemeClr val="lt1"/>
                          </a:solidFill>
                          <a:latin typeface="+mn-lt"/>
                          <a:ea typeface="+mn-ea"/>
                          <a:cs typeface="+mn-cs"/>
                        </a:rPr>
                        <a:t>	</a:t>
                      </a:r>
                    </a:p>
                    <a:p>
                      <a:endParaRPr lang="en-US" dirty="0"/>
                    </a:p>
                  </a:txBody>
                  <a:tcPr/>
                </a:tc>
                <a:extLst>
                  <a:ext uri="{0D108BD9-81ED-4DB2-BD59-A6C34878D82A}">
                    <a16:rowId xmlns:a16="http://schemas.microsoft.com/office/drawing/2014/main" val="1392309896"/>
                  </a:ext>
                </a:extLst>
              </a:tr>
            </a:tbl>
          </a:graphicData>
        </a:graphic>
      </p:graphicFrame>
      <p:graphicFrame>
        <p:nvGraphicFramePr>
          <p:cNvPr id="7" name="Table 6">
            <a:extLst>
              <a:ext uri="{FF2B5EF4-FFF2-40B4-BE49-F238E27FC236}">
                <a16:creationId xmlns:a16="http://schemas.microsoft.com/office/drawing/2014/main" id="{4E8C45EF-2758-8511-EED4-08FA882EE9C0}"/>
              </a:ext>
            </a:extLst>
          </p:cNvPr>
          <p:cNvGraphicFramePr>
            <a:graphicFrameLocks noGrp="1"/>
          </p:cNvGraphicFramePr>
          <p:nvPr>
            <p:extLst>
              <p:ext uri="{D42A27DB-BD31-4B8C-83A1-F6EECF244321}">
                <p14:modId xmlns:p14="http://schemas.microsoft.com/office/powerpoint/2010/main" val="1048959435"/>
              </p:ext>
            </p:extLst>
          </p:nvPr>
        </p:nvGraphicFramePr>
        <p:xfrm>
          <a:off x="2032001" y="2420620"/>
          <a:ext cx="8128000" cy="201676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3345889244"/>
                    </a:ext>
                  </a:extLst>
                </a:gridCol>
                <a:gridCol w="2032000">
                  <a:extLst>
                    <a:ext uri="{9D8B030D-6E8A-4147-A177-3AD203B41FA5}">
                      <a16:colId xmlns:a16="http://schemas.microsoft.com/office/drawing/2014/main" val="1333885035"/>
                    </a:ext>
                  </a:extLst>
                </a:gridCol>
                <a:gridCol w="2032000">
                  <a:extLst>
                    <a:ext uri="{9D8B030D-6E8A-4147-A177-3AD203B41FA5}">
                      <a16:colId xmlns:a16="http://schemas.microsoft.com/office/drawing/2014/main" val="391820434"/>
                    </a:ext>
                  </a:extLst>
                </a:gridCol>
                <a:gridCol w="2032000">
                  <a:extLst>
                    <a:ext uri="{9D8B030D-6E8A-4147-A177-3AD203B41FA5}">
                      <a16:colId xmlns:a16="http://schemas.microsoft.com/office/drawing/2014/main" val="428932680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Test Case </a:t>
                      </a:r>
                      <a:r>
                        <a:rPr lang="en-US" sz="1200" b="0" i="0" u="none" strike="noStrike" kern="1200" baseline="0" dirty="0">
                          <a:solidFill>
                            <a:schemeClr val="lt1"/>
                          </a:solidFill>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Input </a:t>
                      </a:r>
                      <a:r>
                        <a:rPr lang="en-US" sz="1200" b="0" i="0" u="none" strike="noStrike" kern="1200" baseline="0" dirty="0">
                          <a:solidFill>
                            <a:schemeClr val="lt1"/>
                          </a:solidFill>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Expected Result </a:t>
                      </a:r>
                      <a:endParaRPr lang="en-US" sz="1200" b="0" i="0" u="none" strike="noStrike" kern="1200" baseline="0" dirty="0">
                        <a:solidFill>
                          <a:schemeClr val="lt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Status </a:t>
                      </a:r>
                      <a:r>
                        <a:rPr lang="en-US" sz="1200" b="0" i="0" u="none" strike="noStrike" kern="1200" baseline="0" dirty="0">
                          <a:solidFill>
                            <a:schemeClr val="lt1"/>
                          </a:solidFill>
                          <a:latin typeface="+mn-lt"/>
                          <a:ea typeface="+mn-ea"/>
                          <a:cs typeface="+mn-cs"/>
                        </a:rPr>
                        <a:t>	</a:t>
                      </a:r>
                    </a:p>
                  </a:txBody>
                  <a:tcPr/>
                </a:tc>
                <a:extLst>
                  <a:ext uri="{0D108BD9-81ED-4DB2-BD59-A6C34878D82A}">
                    <a16:rowId xmlns:a16="http://schemas.microsoft.com/office/drawing/2014/main" val="168293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Testing Authentication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User name, password in the main login for a user with administrator authentication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Logged administrator’s Home Page 	</a:t>
                      </a: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OK 	</a:t>
                      </a:r>
                    </a:p>
                    <a:p>
                      <a:endParaRPr lang="en-US" sz="1200" dirty="0"/>
                    </a:p>
                  </a:txBody>
                  <a:tcPr/>
                </a:tc>
                <a:extLst>
                  <a:ext uri="{0D108BD9-81ED-4DB2-BD59-A6C34878D82A}">
                    <a16:rowId xmlns:a16="http://schemas.microsoft.com/office/drawing/2014/main" val="11597455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Testing the appropriate services available to the user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Click on each functionality to check the functionality 	</a:t>
                      </a: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Availability of appropriate pages for each functional component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OK 	</a:t>
                      </a:r>
                    </a:p>
                    <a:p>
                      <a:endParaRPr lang="en-US" sz="1200" dirty="0"/>
                    </a:p>
                  </a:txBody>
                  <a:tcPr/>
                </a:tc>
                <a:extLst>
                  <a:ext uri="{0D108BD9-81ED-4DB2-BD59-A6C34878D82A}">
                    <a16:rowId xmlns:a16="http://schemas.microsoft.com/office/drawing/2014/main" val="238909323"/>
                  </a:ext>
                </a:extLst>
              </a:tr>
            </a:tbl>
          </a:graphicData>
        </a:graphic>
      </p:graphicFrame>
    </p:spTree>
    <p:extLst>
      <p:ext uri="{BB962C8B-B14F-4D97-AF65-F5344CB8AC3E}">
        <p14:creationId xmlns:p14="http://schemas.microsoft.com/office/powerpoint/2010/main" val="35055518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68</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1038721"/>
            <a:ext cx="12192000" cy="369332"/>
          </a:xfrm>
          <a:prstGeom prst="rect">
            <a:avLst/>
          </a:prstGeom>
          <a:noFill/>
        </p:spPr>
        <p:txBody>
          <a:bodyPr wrap="square" rtlCol="0">
            <a:spAutoFit/>
          </a:bodyPr>
          <a:lstStyle/>
          <a:p>
            <a:pPr algn="ctr"/>
            <a:r>
              <a:rPr lang="en-US" dirty="0">
                <a:solidFill>
                  <a:srgbClr val="0070C0"/>
                </a:solidFill>
              </a:rPr>
              <a:t>- 6.2.3 </a:t>
            </a:r>
            <a:r>
              <a:rPr lang="en-US" sz="1800" b="0" i="0" u="none" strike="noStrike" baseline="0" dirty="0">
                <a:solidFill>
                  <a:srgbClr val="0070C0"/>
                </a:solidFill>
              </a:rPr>
              <a:t>Test Case for User Registration </a:t>
            </a:r>
            <a:endParaRPr lang="en-US" dirty="0">
              <a:solidFill>
                <a:srgbClr val="0070C0"/>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CCD3C60B-60E5-1BBF-BA6F-5AEC68D4E86B}"/>
              </a:ext>
            </a:extLst>
          </p:cNvPr>
          <p:cNvGraphicFramePr>
            <a:graphicFrameLocks noGrp="1"/>
          </p:cNvGraphicFramePr>
          <p:nvPr>
            <p:extLst>
              <p:ext uri="{D42A27DB-BD31-4B8C-83A1-F6EECF244321}">
                <p14:modId xmlns:p14="http://schemas.microsoft.com/office/powerpoint/2010/main" val="751627687"/>
              </p:ext>
            </p:extLst>
          </p:nvPr>
        </p:nvGraphicFramePr>
        <p:xfrm>
          <a:off x="2032002" y="1498376"/>
          <a:ext cx="8127999" cy="796955"/>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097211562"/>
                    </a:ext>
                  </a:extLst>
                </a:gridCol>
                <a:gridCol w="2709333">
                  <a:extLst>
                    <a:ext uri="{9D8B030D-6E8A-4147-A177-3AD203B41FA5}">
                      <a16:colId xmlns:a16="http://schemas.microsoft.com/office/drawing/2014/main" val="1753544238"/>
                    </a:ext>
                  </a:extLst>
                </a:gridCol>
                <a:gridCol w="2709333">
                  <a:extLst>
                    <a:ext uri="{9D8B030D-6E8A-4147-A177-3AD203B41FA5}">
                      <a16:colId xmlns:a16="http://schemas.microsoft.com/office/drawing/2014/main" val="3352930465"/>
                    </a:ext>
                  </a:extLst>
                </a:gridCol>
              </a:tblGrid>
              <a:tr h="796955">
                <a:tc>
                  <a:txBody>
                    <a:bodyPr/>
                    <a:lstStyle/>
                    <a:p>
                      <a:r>
                        <a:rPr lang="en-US" sz="1800" b="1" i="0" u="none" strike="noStrike" kern="1200" baseline="0" dirty="0">
                          <a:solidFill>
                            <a:schemeClr val="lt1"/>
                          </a:solidFill>
                          <a:latin typeface="+mn-lt"/>
                          <a:ea typeface="+mn-ea"/>
                          <a:cs typeface="+mn-cs"/>
                        </a:rPr>
                        <a:t>Name </a:t>
                      </a:r>
                      <a:endParaRPr lang="en-US" sz="1800" b="0" i="0" u="none" strike="noStrike" kern="1200" baseline="0" dirty="0">
                        <a:solidFill>
                          <a:schemeClr val="lt1"/>
                        </a:solidFill>
                        <a:latin typeface="+mn-lt"/>
                        <a:ea typeface="+mn-ea"/>
                        <a:cs typeface="+mn-cs"/>
                      </a:endParaRPr>
                    </a:p>
                    <a:p>
                      <a:r>
                        <a:rPr lang="en-US" sz="1800" b="0" i="0" u="none" strike="noStrike" kern="1200" baseline="0" dirty="0">
                          <a:solidFill>
                            <a:schemeClr val="lt1"/>
                          </a:solidFill>
                          <a:latin typeface="+mn-lt"/>
                          <a:ea typeface="+mn-ea"/>
                          <a:cs typeface="+mn-cs"/>
                        </a:rPr>
                        <a:t>New User Registration</a:t>
                      </a:r>
                    </a:p>
                  </a:txBody>
                  <a:tcPr/>
                </a:tc>
                <a:tc>
                  <a:txBody>
                    <a:bodyPr/>
                    <a:lstStyle/>
                    <a:p>
                      <a:r>
                        <a:rPr lang="en-US" sz="1800" b="1" i="0" u="none" strike="noStrike" kern="1200" baseline="0" dirty="0">
                          <a:solidFill>
                            <a:schemeClr val="lt1"/>
                          </a:solidFill>
                          <a:latin typeface="+mn-lt"/>
                          <a:ea typeface="+mn-ea"/>
                          <a:cs typeface="+mn-cs"/>
                        </a:rPr>
                        <a:t>Interface Name </a:t>
                      </a:r>
                      <a:endParaRPr lang="en-US" sz="1800" b="0" i="0" u="none" strike="noStrike" kern="1200" baseline="0" dirty="0">
                        <a:solidFill>
                          <a:schemeClr val="lt1"/>
                        </a:solidFill>
                        <a:latin typeface="+mn-lt"/>
                        <a:ea typeface="+mn-ea"/>
                        <a:cs typeface="+mn-cs"/>
                      </a:endParaRPr>
                    </a:p>
                    <a:p>
                      <a:r>
                        <a:rPr lang="en-US" sz="1800" b="0" i="0" u="none" strike="noStrike" kern="1200" baseline="0" dirty="0">
                          <a:solidFill>
                            <a:schemeClr val="lt1"/>
                          </a:solidFill>
                          <a:latin typeface="+mn-lt"/>
                          <a:ea typeface="+mn-ea"/>
                          <a:cs typeface="+mn-cs"/>
                        </a:rPr>
                        <a:t>Register New User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lt1"/>
                          </a:solidFill>
                          <a:latin typeface="+mn-lt"/>
                          <a:ea typeface="+mn-ea"/>
                          <a:cs typeface="+mn-cs"/>
                        </a:rPr>
                        <a:t>Tested Date </a:t>
                      </a:r>
                      <a:r>
                        <a:rPr lang="en-US" sz="1800" b="0" i="0" u="none" strike="noStrike" kern="1200" baseline="0" dirty="0">
                          <a:solidFill>
                            <a:schemeClr val="lt1"/>
                          </a:solidFill>
                          <a:latin typeface="+mn-lt"/>
                          <a:ea typeface="+mn-ea"/>
                          <a:cs typeface="+mn-cs"/>
                        </a:rPr>
                        <a:t>	</a:t>
                      </a:r>
                    </a:p>
                    <a:p>
                      <a:endParaRPr lang="en-US" dirty="0"/>
                    </a:p>
                  </a:txBody>
                  <a:tcPr/>
                </a:tc>
                <a:extLst>
                  <a:ext uri="{0D108BD9-81ED-4DB2-BD59-A6C34878D82A}">
                    <a16:rowId xmlns:a16="http://schemas.microsoft.com/office/drawing/2014/main" val="1392309896"/>
                  </a:ext>
                </a:extLst>
              </a:tr>
            </a:tbl>
          </a:graphicData>
        </a:graphic>
      </p:graphicFrame>
      <p:graphicFrame>
        <p:nvGraphicFramePr>
          <p:cNvPr id="10" name="Table 9">
            <a:extLst>
              <a:ext uri="{FF2B5EF4-FFF2-40B4-BE49-F238E27FC236}">
                <a16:creationId xmlns:a16="http://schemas.microsoft.com/office/drawing/2014/main" id="{BE06F0FB-CB1C-B8E9-617D-8BB4B64D5250}"/>
              </a:ext>
            </a:extLst>
          </p:cNvPr>
          <p:cNvGraphicFramePr>
            <a:graphicFrameLocks noGrp="1"/>
          </p:cNvGraphicFramePr>
          <p:nvPr>
            <p:extLst>
              <p:ext uri="{D42A27DB-BD31-4B8C-83A1-F6EECF244321}">
                <p14:modId xmlns:p14="http://schemas.microsoft.com/office/powerpoint/2010/main" val="1153827170"/>
              </p:ext>
            </p:extLst>
          </p:nvPr>
        </p:nvGraphicFramePr>
        <p:xfrm>
          <a:off x="2031998" y="2295331"/>
          <a:ext cx="8128000" cy="146812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3345889244"/>
                    </a:ext>
                  </a:extLst>
                </a:gridCol>
                <a:gridCol w="2032000">
                  <a:extLst>
                    <a:ext uri="{9D8B030D-6E8A-4147-A177-3AD203B41FA5}">
                      <a16:colId xmlns:a16="http://schemas.microsoft.com/office/drawing/2014/main" val="1333885035"/>
                    </a:ext>
                  </a:extLst>
                </a:gridCol>
                <a:gridCol w="2032000">
                  <a:extLst>
                    <a:ext uri="{9D8B030D-6E8A-4147-A177-3AD203B41FA5}">
                      <a16:colId xmlns:a16="http://schemas.microsoft.com/office/drawing/2014/main" val="391820434"/>
                    </a:ext>
                  </a:extLst>
                </a:gridCol>
                <a:gridCol w="2032000">
                  <a:extLst>
                    <a:ext uri="{9D8B030D-6E8A-4147-A177-3AD203B41FA5}">
                      <a16:colId xmlns:a16="http://schemas.microsoft.com/office/drawing/2014/main" val="428932680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Test Case </a:t>
                      </a:r>
                      <a:r>
                        <a:rPr lang="en-US" sz="1200" b="0" i="0" u="none" strike="noStrike" kern="1200" baseline="0" dirty="0">
                          <a:solidFill>
                            <a:schemeClr val="lt1"/>
                          </a:solidFill>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Input </a:t>
                      </a:r>
                      <a:r>
                        <a:rPr lang="en-US" sz="1200" b="0" i="0" u="none" strike="noStrike" kern="1200" baseline="0" dirty="0">
                          <a:solidFill>
                            <a:schemeClr val="lt1"/>
                          </a:solidFill>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Expected Result </a:t>
                      </a:r>
                      <a:endParaRPr lang="en-US" sz="1200" b="0" i="0" u="none" strike="noStrike" kern="1200" baseline="0" dirty="0">
                        <a:solidFill>
                          <a:schemeClr val="lt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lt1"/>
                          </a:solidFill>
                          <a:latin typeface="+mn-lt"/>
                          <a:ea typeface="+mn-ea"/>
                          <a:cs typeface="+mn-cs"/>
                        </a:rPr>
                        <a:t>Status </a:t>
                      </a:r>
                      <a:r>
                        <a:rPr lang="en-US" sz="1200" b="0" i="0" u="none" strike="noStrike" kern="1200" baseline="0" dirty="0">
                          <a:solidFill>
                            <a:schemeClr val="lt1"/>
                          </a:solidFill>
                          <a:latin typeface="+mn-lt"/>
                          <a:ea typeface="+mn-ea"/>
                          <a:cs typeface="+mn-cs"/>
                        </a:rPr>
                        <a:t>	</a:t>
                      </a:r>
                    </a:p>
                  </a:txBody>
                  <a:tcPr/>
                </a:tc>
                <a:extLst>
                  <a:ext uri="{0D108BD9-81ED-4DB2-BD59-A6C34878D82A}">
                    <a16:rowId xmlns:a16="http://schemas.microsoft.com/office/drawing/2014/main" val="168293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Request a New User Account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	</a:t>
                      </a:r>
                    </a:p>
                  </a:txBody>
                  <a:tcPr/>
                </a:tc>
                <a:tc>
                  <a:txBody>
                    <a:bodyPr/>
                    <a:lstStyle/>
                    <a:p>
                      <a:r>
                        <a:rPr lang="en-US" sz="1200" b="0" i="0" u="none" strike="noStrike" kern="1200" baseline="0" dirty="0">
                          <a:solidFill>
                            <a:schemeClr val="dk1"/>
                          </a:solidFill>
                          <a:latin typeface="+mn-lt"/>
                          <a:ea typeface="+mn-ea"/>
                          <a:cs typeface="+mn-cs"/>
                        </a:rPr>
                        <a:t>Account details with expected username and contact details 	</a:t>
                      </a:r>
                    </a:p>
                  </a:txBody>
                  <a:tcPr/>
                </a:tc>
                <a:tc>
                  <a:txBody>
                    <a:bodyPr/>
                    <a:lstStyle/>
                    <a:p>
                      <a:r>
                        <a:rPr lang="en-US" sz="1200" b="0" i="0" u="none" strike="noStrike" kern="1200" baseline="0" dirty="0">
                          <a:solidFill>
                            <a:schemeClr val="dk1"/>
                          </a:solidFill>
                          <a:latin typeface="+mn-lt"/>
                          <a:ea typeface="+mn-ea"/>
                          <a:cs typeface="+mn-cs"/>
                        </a:rPr>
                        <a:t>Display request confirmation page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OK 	</a:t>
                      </a:r>
                    </a:p>
                    <a:p>
                      <a:endParaRPr lang="en-US" sz="1200" dirty="0"/>
                    </a:p>
                  </a:txBody>
                  <a:tcPr/>
                </a:tc>
                <a:extLst>
                  <a:ext uri="{0D108BD9-81ED-4DB2-BD59-A6C34878D82A}">
                    <a16:rowId xmlns:a16="http://schemas.microsoft.com/office/drawing/2014/main" val="1159745550"/>
                  </a:ext>
                </a:extLst>
              </a:tr>
              <a:tr h="370840">
                <a:tc>
                  <a:txBody>
                    <a:bodyPr/>
                    <a:lstStyle/>
                    <a:p>
                      <a:r>
                        <a:rPr lang="en-US" sz="1200" b="0" i="0" u="none" strike="noStrike" kern="1200" baseline="0" dirty="0">
                          <a:solidFill>
                            <a:schemeClr val="dk1"/>
                          </a:solidFill>
                          <a:latin typeface="+mn-lt"/>
                          <a:ea typeface="+mn-ea"/>
                          <a:cs typeface="+mn-cs"/>
                        </a:rPr>
                        <a:t>Account Creation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dk1"/>
                        </a:solidFill>
                        <a:latin typeface="+mn-lt"/>
                        <a:ea typeface="+mn-ea"/>
                        <a:cs typeface="+mn-cs"/>
                      </a:endParaRPr>
                    </a:p>
                  </a:txBody>
                  <a:tcPr/>
                </a:tc>
                <a:tc>
                  <a:txBody>
                    <a:bodyPr/>
                    <a:lstStyle/>
                    <a:p>
                      <a:r>
                        <a:rPr lang="en-US" sz="1200" b="0" i="0" u="none" strike="noStrike" kern="1200" baseline="0" dirty="0">
                          <a:solidFill>
                            <a:schemeClr val="dk1"/>
                          </a:solidFill>
                          <a:latin typeface="+mn-lt"/>
                          <a:ea typeface="+mn-ea"/>
                          <a:cs typeface="+mn-cs"/>
                        </a:rPr>
                        <a:t>If the account created the user enter the home page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dk1"/>
                          </a:solidFill>
                          <a:latin typeface="+mn-lt"/>
                          <a:ea typeface="+mn-ea"/>
                          <a:cs typeface="+mn-cs"/>
                        </a:rPr>
                        <a:t>OK 	</a:t>
                      </a:r>
                    </a:p>
                    <a:p>
                      <a:endParaRPr lang="en-US" sz="1200" dirty="0"/>
                    </a:p>
                  </a:txBody>
                  <a:tcPr/>
                </a:tc>
                <a:extLst>
                  <a:ext uri="{0D108BD9-81ED-4DB2-BD59-A6C34878D82A}">
                    <a16:rowId xmlns:a16="http://schemas.microsoft.com/office/drawing/2014/main" val="238909323"/>
                  </a:ext>
                </a:extLst>
              </a:tr>
            </a:tbl>
          </a:graphicData>
        </a:graphic>
      </p:graphicFrame>
    </p:spTree>
    <p:extLst>
      <p:ext uri="{BB962C8B-B14F-4D97-AF65-F5344CB8AC3E}">
        <p14:creationId xmlns:p14="http://schemas.microsoft.com/office/powerpoint/2010/main" val="698592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69</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1" y="958642"/>
            <a:ext cx="12192000" cy="369332"/>
          </a:xfrm>
          <a:prstGeom prst="rect">
            <a:avLst/>
          </a:prstGeom>
          <a:noFill/>
        </p:spPr>
        <p:txBody>
          <a:bodyPr wrap="square" rtlCol="0">
            <a:spAutoFit/>
          </a:bodyPr>
          <a:lstStyle/>
          <a:p>
            <a:pPr algn="ctr"/>
            <a:r>
              <a:rPr lang="en-US" b="1" dirty="0">
                <a:solidFill>
                  <a:srgbClr val="0070C0"/>
                </a:solidFill>
              </a:rPr>
              <a:t>- 6.2.4 Test Case for create company Field </a:t>
            </a: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24DE84AD-3812-D51A-4990-4FDDD573E1EF}"/>
              </a:ext>
            </a:extLst>
          </p:cNvPr>
          <p:cNvGraphicFramePr>
            <a:graphicFrameLocks noGrp="1"/>
          </p:cNvGraphicFramePr>
          <p:nvPr>
            <p:extLst>
              <p:ext uri="{D42A27DB-BD31-4B8C-83A1-F6EECF244321}">
                <p14:modId xmlns:p14="http://schemas.microsoft.com/office/powerpoint/2010/main" val="3109349708"/>
              </p:ext>
            </p:extLst>
          </p:nvPr>
        </p:nvGraphicFramePr>
        <p:xfrm>
          <a:off x="2032000" y="1370260"/>
          <a:ext cx="8127999" cy="118872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097211562"/>
                    </a:ext>
                  </a:extLst>
                </a:gridCol>
                <a:gridCol w="2709333">
                  <a:extLst>
                    <a:ext uri="{9D8B030D-6E8A-4147-A177-3AD203B41FA5}">
                      <a16:colId xmlns:a16="http://schemas.microsoft.com/office/drawing/2014/main" val="1753544238"/>
                    </a:ext>
                  </a:extLst>
                </a:gridCol>
                <a:gridCol w="2709333">
                  <a:extLst>
                    <a:ext uri="{9D8B030D-6E8A-4147-A177-3AD203B41FA5}">
                      <a16:colId xmlns:a16="http://schemas.microsoft.com/office/drawing/2014/main" val="3352930465"/>
                    </a:ext>
                  </a:extLst>
                </a:gridCol>
              </a:tblGrid>
              <a:tr h="370840">
                <a:tc>
                  <a:txBody>
                    <a:bodyPr/>
                    <a:lstStyle/>
                    <a:p>
                      <a:r>
                        <a:rPr lang="en-US" dirty="0"/>
                        <a:t>Name : </a:t>
                      </a:r>
                    </a:p>
                    <a:p>
                      <a:r>
                        <a:rPr lang="en-US" b="0" dirty="0"/>
                        <a:t>New company field Creation.</a:t>
                      </a:r>
                      <a:br>
                        <a:rPr lang="en-US" b="0" dirty="0"/>
                      </a:br>
                      <a:endParaRPr lang="en-US" b="0" dirty="0"/>
                    </a:p>
                  </a:txBody>
                  <a:tcPr/>
                </a:tc>
                <a:tc>
                  <a:txBody>
                    <a:bodyPr/>
                    <a:lstStyle/>
                    <a:p>
                      <a:r>
                        <a:rPr lang="en-US" dirty="0"/>
                        <a:t>Interface Name</a:t>
                      </a:r>
                      <a:br>
                        <a:rPr lang="en-US" dirty="0"/>
                      </a:br>
                      <a:r>
                        <a:rPr lang="en-US" b="0" dirty="0"/>
                        <a:t>Create Field</a:t>
                      </a:r>
                    </a:p>
                  </a:txBody>
                  <a:tcPr/>
                </a:tc>
                <a:tc>
                  <a:txBody>
                    <a:bodyPr/>
                    <a:lstStyle/>
                    <a:p>
                      <a:r>
                        <a:rPr lang="en-US" dirty="0"/>
                        <a:t>Tested Date </a:t>
                      </a:r>
                      <a:br>
                        <a:rPr lang="en-US" dirty="0"/>
                      </a:br>
                      <a:endParaRPr lang="en-US" dirty="0"/>
                    </a:p>
                  </a:txBody>
                  <a:tcPr/>
                </a:tc>
                <a:extLst>
                  <a:ext uri="{0D108BD9-81ED-4DB2-BD59-A6C34878D82A}">
                    <a16:rowId xmlns:a16="http://schemas.microsoft.com/office/drawing/2014/main" val="1392309896"/>
                  </a:ext>
                </a:extLst>
              </a:tr>
            </a:tbl>
          </a:graphicData>
        </a:graphic>
      </p:graphicFrame>
      <p:graphicFrame>
        <p:nvGraphicFramePr>
          <p:cNvPr id="10" name="Table 9">
            <a:extLst>
              <a:ext uri="{FF2B5EF4-FFF2-40B4-BE49-F238E27FC236}">
                <a16:creationId xmlns:a16="http://schemas.microsoft.com/office/drawing/2014/main" id="{4B6C53CF-B1C9-BE67-3565-ED57047556E3}"/>
              </a:ext>
            </a:extLst>
          </p:cNvPr>
          <p:cNvGraphicFramePr>
            <a:graphicFrameLocks noGrp="1"/>
          </p:cNvGraphicFramePr>
          <p:nvPr>
            <p:extLst>
              <p:ext uri="{D42A27DB-BD31-4B8C-83A1-F6EECF244321}">
                <p14:modId xmlns:p14="http://schemas.microsoft.com/office/powerpoint/2010/main" val="3745684787"/>
              </p:ext>
            </p:extLst>
          </p:nvPr>
        </p:nvGraphicFramePr>
        <p:xfrm>
          <a:off x="2031999" y="2284660"/>
          <a:ext cx="8128000" cy="302260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168718005"/>
                    </a:ext>
                  </a:extLst>
                </a:gridCol>
                <a:gridCol w="2174241">
                  <a:extLst>
                    <a:ext uri="{9D8B030D-6E8A-4147-A177-3AD203B41FA5}">
                      <a16:colId xmlns:a16="http://schemas.microsoft.com/office/drawing/2014/main" val="2339933371"/>
                    </a:ext>
                  </a:extLst>
                </a:gridCol>
                <a:gridCol w="2092960">
                  <a:extLst>
                    <a:ext uri="{9D8B030D-6E8A-4147-A177-3AD203B41FA5}">
                      <a16:colId xmlns:a16="http://schemas.microsoft.com/office/drawing/2014/main" val="1566962887"/>
                    </a:ext>
                  </a:extLst>
                </a:gridCol>
                <a:gridCol w="1828799">
                  <a:extLst>
                    <a:ext uri="{9D8B030D-6E8A-4147-A177-3AD203B41FA5}">
                      <a16:colId xmlns:a16="http://schemas.microsoft.com/office/drawing/2014/main" val="2639446451"/>
                    </a:ext>
                  </a:extLst>
                </a:gridCol>
              </a:tblGrid>
              <a:tr h="370840">
                <a:tc>
                  <a:txBody>
                    <a:bodyPr/>
                    <a:lstStyle/>
                    <a:p>
                      <a:r>
                        <a:rPr lang="en-US" dirty="0"/>
                        <a:t>Test Case</a:t>
                      </a:r>
                    </a:p>
                  </a:txBody>
                  <a:tcPr/>
                </a:tc>
                <a:tc>
                  <a:txBody>
                    <a:bodyPr/>
                    <a:lstStyle/>
                    <a:p>
                      <a:r>
                        <a:rPr lang="en-US" dirty="0"/>
                        <a:t>Input</a:t>
                      </a:r>
                    </a:p>
                  </a:txBody>
                  <a:tcPr/>
                </a:tc>
                <a:tc>
                  <a:txBody>
                    <a:bodyPr/>
                    <a:lstStyle/>
                    <a:p>
                      <a:r>
                        <a:rPr lang="en-US" dirty="0"/>
                        <a:t>Expected Result</a:t>
                      </a:r>
                    </a:p>
                  </a:txBody>
                  <a:tcPr/>
                </a:tc>
                <a:tc>
                  <a:txBody>
                    <a:bodyPr/>
                    <a:lstStyle/>
                    <a:p>
                      <a:r>
                        <a:rPr lang="en-US" dirty="0"/>
                        <a:t>Status</a:t>
                      </a:r>
                    </a:p>
                  </a:txBody>
                  <a:tcPr/>
                </a:tc>
                <a:extLst>
                  <a:ext uri="{0D108BD9-81ED-4DB2-BD59-A6C34878D82A}">
                    <a16:rowId xmlns:a16="http://schemas.microsoft.com/office/drawing/2014/main" val="31418357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Create new company field with all data.</a:t>
                      </a:r>
                    </a:p>
                    <a:p>
                      <a:endParaRPr lang="en-US" dirty="0"/>
                    </a:p>
                  </a:txBody>
                  <a:tcPr/>
                </a:tc>
                <a:tc>
                  <a:txBody>
                    <a:bodyPr/>
                    <a:lstStyle/>
                    <a:p>
                      <a:r>
                        <a:rPr lang="en-US" dirty="0"/>
                        <a:t>Field name , field required skills ,</a:t>
                      </a:r>
                    </a:p>
                    <a:p>
                      <a:r>
                        <a:rPr lang="en-US" dirty="0"/>
                        <a:t>Field qualifications</a:t>
                      </a:r>
                    </a:p>
                  </a:txBody>
                  <a:tcPr/>
                </a:tc>
                <a:tc>
                  <a:txBody>
                    <a:bodyPr/>
                    <a:lstStyle/>
                    <a:p>
                      <a:r>
                        <a:rPr lang="en-US" dirty="0"/>
                        <a:t>Display newly created field and its skills and qual.</a:t>
                      </a:r>
                    </a:p>
                  </a:txBody>
                  <a:tcPr/>
                </a:tc>
                <a:tc>
                  <a:txBody>
                    <a:bodyPr/>
                    <a:lstStyle/>
                    <a:p>
                      <a:r>
                        <a:rPr lang="en-US" dirty="0"/>
                        <a:t>OK</a:t>
                      </a:r>
                    </a:p>
                  </a:txBody>
                  <a:tcPr/>
                </a:tc>
                <a:extLst>
                  <a:ext uri="{0D108BD9-81ED-4DB2-BD59-A6C34878D82A}">
                    <a16:rowId xmlns:a16="http://schemas.microsoft.com/office/drawing/2014/main" val="820180869"/>
                  </a:ext>
                </a:extLst>
              </a:tr>
              <a:tr h="370840">
                <a:tc>
                  <a:txBody>
                    <a:bodyPr/>
                    <a:lstStyle/>
                    <a:p>
                      <a:r>
                        <a:rPr lang="en-US" dirty="0"/>
                        <a:t>Testing Create new company field with some blank details</a:t>
                      </a:r>
                    </a:p>
                  </a:txBody>
                  <a:tcPr/>
                </a:tc>
                <a:tc>
                  <a:txBody>
                    <a:bodyPr/>
                    <a:lstStyle/>
                    <a:p>
                      <a:r>
                        <a:rPr lang="en-US" dirty="0"/>
                        <a:t>With few input missing</a:t>
                      </a:r>
                    </a:p>
                  </a:txBody>
                  <a:tcPr/>
                </a:tc>
                <a:tc>
                  <a:txBody>
                    <a:bodyPr/>
                    <a:lstStyle/>
                    <a:p>
                      <a:r>
                        <a:rPr lang="en-US" dirty="0"/>
                        <a:t>Form validation displays errors in relevant fields. System rejects input.</a:t>
                      </a:r>
                    </a:p>
                  </a:txBody>
                  <a:tcPr/>
                </a:tc>
                <a:tc>
                  <a:txBody>
                    <a:bodyPr/>
                    <a:lstStyle/>
                    <a:p>
                      <a:r>
                        <a:rPr lang="en-US" dirty="0"/>
                        <a:t>OK</a:t>
                      </a:r>
                    </a:p>
                  </a:txBody>
                  <a:tcPr/>
                </a:tc>
                <a:extLst>
                  <a:ext uri="{0D108BD9-81ED-4DB2-BD59-A6C34878D82A}">
                    <a16:rowId xmlns:a16="http://schemas.microsoft.com/office/drawing/2014/main" val="1476682303"/>
                  </a:ext>
                </a:extLst>
              </a:tr>
            </a:tbl>
          </a:graphicData>
        </a:graphic>
      </p:graphicFrame>
    </p:spTree>
    <p:extLst>
      <p:ext uri="{BB962C8B-B14F-4D97-AF65-F5344CB8AC3E}">
        <p14:creationId xmlns:p14="http://schemas.microsoft.com/office/powerpoint/2010/main" val="1597081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380A3B0-3425-9164-3BBC-4BE7B3017CFF}"/>
              </a:ext>
            </a:extLst>
          </p:cNvPr>
          <p:cNvSpPr>
            <a:spLocks noGrp="1"/>
          </p:cNvSpPr>
          <p:nvPr>
            <p:ph type="ftr" sz="quarter" idx="11"/>
          </p:nvPr>
        </p:nvSpPr>
        <p:spPr>
          <a:xfrm>
            <a:off x="9534524" y="6424761"/>
            <a:ext cx="1869427" cy="365125"/>
          </a:xfrm>
        </p:spPr>
        <p:txBody>
          <a:bodyPr/>
          <a:lstStyle/>
          <a:p>
            <a:r>
              <a:rPr lang="en-US" dirty="0">
                <a:solidFill>
                  <a:srgbClr val="0070C0"/>
                </a:solidFill>
              </a:rPr>
              <a:t>Job shop</a:t>
            </a:r>
          </a:p>
        </p:txBody>
      </p:sp>
      <p:sp>
        <p:nvSpPr>
          <p:cNvPr id="4" name="Slide Number Placeholder 3">
            <a:extLst>
              <a:ext uri="{FF2B5EF4-FFF2-40B4-BE49-F238E27FC236}">
                <a16:creationId xmlns:a16="http://schemas.microsoft.com/office/drawing/2014/main" id="{8F809032-BA07-D3F2-47BB-F23C4EDAB0A6}"/>
              </a:ext>
            </a:extLst>
          </p:cNvPr>
          <p:cNvSpPr>
            <a:spLocks noGrp="1"/>
          </p:cNvSpPr>
          <p:nvPr>
            <p:ph type="sldNum" sz="quarter" idx="12"/>
          </p:nvPr>
        </p:nvSpPr>
        <p:spPr>
          <a:xfrm>
            <a:off x="11635829" y="6425816"/>
            <a:ext cx="197890" cy="365125"/>
          </a:xfrm>
        </p:spPr>
        <p:txBody>
          <a:bodyPr/>
          <a:lstStyle/>
          <a:p>
            <a:fld id="{6E91CC32-6A6B-4E2E-BBA1-6864F305DA26}" type="slidenum">
              <a:rPr lang="en-US" smtClean="0">
                <a:solidFill>
                  <a:srgbClr val="0070C0"/>
                </a:solidFill>
              </a:rPr>
              <a:t>7</a:t>
            </a:fld>
            <a:endParaRPr lang="en-US">
              <a:solidFill>
                <a:srgbClr val="0070C0"/>
              </a:solidFill>
            </a:endParaRPr>
          </a:p>
        </p:txBody>
      </p:sp>
      <p:sp>
        <p:nvSpPr>
          <p:cNvPr id="5" name="TextBox 4">
            <a:extLst>
              <a:ext uri="{FF2B5EF4-FFF2-40B4-BE49-F238E27FC236}">
                <a16:creationId xmlns:a16="http://schemas.microsoft.com/office/drawing/2014/main" id="{2DBF647F-B785-BB44-0271-2E7A12810B30}"/>
              </a:ext>
            </a:extLst>
          </p:cNvPr>
          <p:cNvSpPr txBox="1"/>
          <p:nvPr/>
        </p:nvSpPr>
        <p:spPr>
          <a:xfrm>
            <a:off x="0" y="186809"/>
            <a:ext cx="2562225" cy="369332"/>
          </a:xfrm>
          <a:prstGeom prst="rect">
            <a:avLst/>
          </a:prstGeom>
          <a:noFill/>
        </p:spPr>
        <p:txBody>
          <a:bodyPr wrap="square">
            <a:spAutoFit/>
          </a:bodyPr>
          <a:lstStyle/>
          <a:p>
            <a:r>
              <a:rPr lang="en-US" b="1" dirty="0">
                <a:solidFill>
                  <a:srgbClr val="0070C0"/>
                </a:solidFill>
              </a:rPr>
              <a:t>-Section 1.3-&gt; </a:t>
            </a:r>
            <a:r>
              <a:rPr lang="en-US" dirty="0">
                <a:solidFill>
                  <a:schemeClr val="bg1"/>
                </a:solidFill>
              </a:rPr>
              <a:t>Scope:</a:t>
            </a:r>
          </a:p>
        </p:txBody>
      </p:sp>
      <p:sp>
        <p:nvSpPr>
          <p:cNvPr id="10" name="TextBox 9">
            <a:extLst>
              <a:ext uri="{FF2B5EF4-FFF2-40B4-BE49-F238E27FC236}">
                <a16:creationId xmlns:a16="http://schemas.microsoft.com/office/drawing/2014/main" id="{37221873-10B2-EB45-0AB4-9F772F2FDF4F}"/>
              </a:ext>
            </a:extLst>
          </p:cNvPr>
          <p:cNvSpPr txBox="1"/>
          <p:nvPr/>
        </p:nvSpPr>
        <p:spPr>
          <a:xfrm>
            <a:off x="171451" y="521732"/>
            <a:ext cx="11868149" cy="4739759"/>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0070C0"/>
                </a:solidFill>
                <a:effectLst/>
                <a:latin typeface="Söhne"/>
              </a:rPr>
              <a:t>Objectives:</a:t>
            </a:r>
          </a:p>
          <a:p>
            <a:pPr marL="742950" lvl="1" indent="-285750">
              <a:buFont typeface="Arial" panose="020B0604020202020204" pitchFamily="34" charset="0"/>
              <a:buChar char="•"/>
            </a:pPr>
            <a:r>
              <a:rPr lang="en-US" b="1" i="0" dirty="0">
                <a:solidFill>
                  <a:schemeClr val="bg1"/>
                </a:solidFill>
                <a:effectLst/>
                <a:latin typeface="Söhne"/>
              </a:rPr>
              <a:t>Efficient Job Matching : </a:t>
            </a:r>
            <a:r>
              <a:rPr lang="en-US" b="0" i="0" dirty="0">
                <a:solidFill>
                  <a:schemeClr val="bg1"/>
                </a:solidFill>
                <a:effectLst/>
                <a:latin typeface="Söhne"/>
              </a:rPr>
              <a:t>The system aims to provide efficient and accurate job matching between job seekers and employers.</a:t>
            </a:r>
          </a:p>
          <a:p>
            <a:pPr marL="742950" lvl="1" indent="-285750">
              <a:buFont typeface="Arial" panose="020B0604020202020204" pitchFamily="34" charset="0"/>
              <a:buChar char="•"/>
            </a:pPr>
            <a:r>
              <a:rPr lang="en-US" b="1" i="0" dirty="0">
                <a:solidFill>
                  <a:schemeClr val="bg1"/>
                </a:solidFill>
                <a:effectLst/>
                <a:latin typeface="Söhne"/>
              </a:rPr>
              <a:t>Enhanced User Experience:</a:t>
            </a:r>
            <a:r>
              <a:rPr lang="en-US" b="0" i="0" dirty="0">
                <a:solidFill>
                  <a:schemeClr val="bg1"/>
                </a:solidFill>
                <a:effectLst/>
                <a:latin typeface="Söhne"/>
              </a:rPr>
              <a:t> Focusing on creating an user-friendly experience for both job seekers and employers.</a:t>
            </a:r>
          </a:p>
          <a:p>
            <a:pPr marL="742950" lvl="1" indent="-285750">
              <a:buFont typeface="Arial" panose="020B0604020202020204" pitchFamily="34" charset="0"/>
              <a:buChar char="•"/>
            </a:pPr>
            <a:r>
              <a:rPr lang="en-US" b="1" i="0" dirty="0">
                <a:solidFill>
                  <a:schemeClr val="bg1"/>
                </a:solidFill>
                <a:effectLst/>
                <a:latin typeface="Söhne"/>
              </a:rPr>
              <a:t>Personalization:</a:t>
            </a:r>
            <a:r>
              <a:rPr lang="en-US" b="0" i="0" dirty="0">
                <a:solidFill>
                  <a:schemeClr val="bg1"/>
                </a:solidFill>
                <a:effectLst/>
                <a:latin typeface="Söhne"/>
              </a:rPr>
              <a:t> The system will tailor recommendations based on user preferences, skills, and historical interactions.</a:t>
            </a:r>
            <a:endParaRPr lang="en-US" dirty="0">
              <a:solidFill>
                <a:schemeClr val="bg1"/>
              </a:solidFill>
              <a:latin typeface="Söhne"/>
            </a:endParaRPr>
          </a:p>
          <a:p>
            <a:pPr marL="285750" indent="-285750">
              <a:buFont typeface="Arial" panose="020B0604020202020204" pitchFamily="34" charset="0"/>
              <a:buChar char="•"/>
            </a:pPr>
            <a:r>
              <a:rPr lang="en-US" b="1" dirty="0">
                <a:solidFill>
                  <a:srgbClr val="0070C0"/>
                </a:solidFill>
                <a:latin typeface="Söhne"/>
              </a:rPr>
              <a:t>Inclusions:</a:t>
            </a:r>
          </a:p>
          <a:p>
            <a:pPr marL="742950" lvl="1" indent="-285750">
              <a:buFont typeface="Arial" panose="020B0604020202020204" pitchFamily="34" charset="0"/>
              <a:buChar char="•"/>
            </a:pPr>
            <a:r>
              <a:rPr lang="en-US" b="1" dirty="0">
                <a:solidFill>
                  <a:schemeClr val="bg1"/>
                </a:solidFill>
                <a:latin typeface="Söhne"/>
              </a:rPr>
              <a:t>User Registration and Authentication: </a:t>
            </a:r>
            <a:r>
              <a:rPr lang="en-US" sz="1600" dirty="0">
                <a:solidFill>
                  <a:schemeClr val="bg1"/>
                </a:solidFill>
                <a:latin typeface="Söhne"/>
              </a:rPr>
              <a:t>A secure registration and authentication process for job seekers and employers.</a:t>
            </a:r>
          </a:p>
          <a:p>
            <a:pPr marL="742950" lvl="1" indent="-285750">
              <a:buFont typeface="Arial" panose="020B0604020202020204" pitchFamily="34" charset="0"/>
              <a:buChar char="•"/>
            </a:pPr>
            <a:r>
              <a:rPr lang="en-US" b="1" dirty="0">
                <a:solidFill>
                  <a:schemeClr val="bg1"/>
                </a:solidFill>
                <a:latin typeface="Söhne"/>
              </a:rPr>
              <a:t>Profile Management</a:t>
            </a:r>
            <a:r>
              <a:rPr lang="en-US" sz="1600" b="1" dirty="0">
                <a:solidFill>
                  <a:schemeClr val="bg1"/>
                </a:solidFill>
                <a:latin typeface="Söhne"/>
              </a:rPr>
              <a:t>: </a:t>
            </a:r>
            <a:r>
              <a:rPr lang="en-US" sz="1400" dirty="0">
                <a:solidFill>
                  <a:schemeClr val="bg1"/>
                </a:solidFill>
                <a:latin typeface="Söhne"/>
              </a:rPr>
              <a:t>Ability for users to create and manage their profiles, including details such as skills, experience, and preferences.</a:t>
            </a:r>
          </a:p>
          <a:p>
            <a:pPr marL="742950" lvl="1" indent="-285750">
              <a:buFont typeface="Arial" panose="020B0604020202020204" pitchFamily="34" charset="0"/>
              <a:buChar char="•"/>
            </a:pPr>
            <a:r>
              <a:rPr lang="en-US" b="1" dirty="0">
                <a:solidFill>
                  <a:schemeClr val="bg1"/>
                </a:solidFill>
                <a:latin typeface="Söhne"/>
              </a:rPr>
              <a:t>Job Recommendation Engine: </a:t>
            </a:r>
            <a:r>
              <a:rPr lang="en-US" sz="1400" dirty="0">
                <a:solidFill>
                  <a:schemeClr val="bg1"/>
                </a:solidFill>
                <a:latin typeface="Söhne"/>
              </a:rPr>
              <a:t>The functionality that leverages machine learning algorithms to match job seekers with relevant job opportunities.</a:t>
            </a:r>
          </a:p>
          <a:p>
            <a:pPr marL="742950" lvl="1" indent="-285750">
              <a:buFont typeface="Arial" panose="020B0604020202020204" pitchFamily="34" charset="0"/>
              <a:buChar char="•"/>
            </a:pPr>
            <a:r>
              <a:rPr lang="en-US" sz="1600" b="1" dirty="0">
                <a:solidFill>
                  <a:schemeClr val="bg1"/>
                </a:solidFill>
                <a:latin typeface="Söhne"/>
              </a:rPr>
              <a:t>Application and Recruitment Workflow : </a:t>
            </a:r>
            <a:r>
              <a:rPr lang="en-US" sz="1400" dirty="0">
                <a:solidFill>
                  <a:schemeClr val="bg1"/>
                </a:solidFill>
                <a:latin typeface="Söhne"/>
              </a:rPr>
              <a:t>Support for job application processes and recruitment workflows for employers.</a:t>
            </a:r>
          </a:p>
          <a:p>
            <a:pPr marL="742950" lvl="1" indent="-285750">
              <a:buFont typeface="Arial" panose="020B0604020202020204" pitchFamily="34" charset="0"/>
              <a:buChar char="•"/>
            </a:pPr>
            <a:r>
              <a:rPr lang="en-US" sz="1600" b="1" dirty="0">
                <a:solidFill>
                  <a:schemeClr val="bg1"/>
                </a:solidFill>
                <a:latin typeface="Söhne"/>
              </a:rPr>
              <a:t>User Feedback Mechanism: </a:t>
            </a:r>
            <a:r>
              <a:rPr lang="en-US" sz="1400" dirty="0">
                <a:solidFill>
                  <a:schemeClr val="bg1"/>
                </a:solidFill>
                <a:latin typeface="Söhne"/>
              </a:rPr>
              <a:t>Incorporating a feedback mechanism to gather user opinions and improve recommendations over time.</a:t>
            </a:r>
          </a:p>
          <a:p>
            <a:pPr marL="285750" indent="-285750">
              <a:buFont typeface="Arial" panose="020B0604020202020204" pitchFamily="34" charset="0"/>
              <a:buChar char="•"/>
            </a:pPr>
            <a:r>
              <a:rPr lang="en-US" sz="1600" b="1" dirty="0">
                <a:solidFill>
                  <a:srgbClr val="0070C0"/>
                </a:solidFill>
                <a:latin typeface="Söhne"/>
              </a:rPr>
              <a:t>Exclusions:</a:t>
            </a:r>
          </a:p>
          <a:p>
            <a:pPr marL="742950" lvl="1" indent="-285750">
              <a:buFont typeface="Arial" panose="020B0604020202020204" pitchFamily="34" charset="0"/>
              <a:buChar char="•"/>
            </a:pPr>
            <a:r>
              <a:rPr lang="en-US" sz="1600" b="1" i="0" dirty="0">
                <a:solidFill>
                  <a:schemeClr val="bg1"/>
                </a:solidFill>
                <a:effectLst/>
                <a:latin typeface="Söhne"/>
              </a:rPr>
              <a:t>Job Placement Services:</a:t>
            </a:r>
            <a:r>
              <a:rPr lang="en-US" sz="1600" b="0" i="0" dirty="0">
                <a:solidFill>
                  <a:schemeClr val="bg1"/>
                </a:solidFill>
                <a:effectLst/>
                <a:latin typeface="Söhne"/>
              </a:rPr>
              <a:t> The system may recommend jobs, but it does not handle the actual placement process or employment contracts. </a:t>
            </a:r>
            <a:r>
              <a:rPr lang="en-US" sz="1600" dirty="0">
                <a:solidFill>
                  <a:schemeClr val="bg1"/>
                </a:solidFill>
                <a:latin typeface="Söhne"/>
              </a:rPr>
              <a:t>(</a:t>
            </a:r>
            <a:r>
              <a:rPr lang="en-US" sz="1600" dirty="0">
                <a:solidFill>
                  <a:srgbClr val="00B050"/>
                </a:solidFill>
                <a:latin typeface="Söhne"/>
              </a:rPr>
              <a:t>It could be a future work</a:t>
            </a:r>
            <a:r>
              <a:rPr lang="en-US" sz="1600" dirty="0">
                <a:solidFill>
                  <a:schemeClr val="bg1"/>
                </a:solidFill>
                <a:latin typeface="Söhne"/>
              </a:rPr>
              <a:t>).</a:t>
            </a:r>
          </a:p>
          <a:p>
            <a:pPr marL="742950" lvl="1" indent="-285750">
              <a:buFont typeface="Arial" panose="020B0604020202020204" pitchFamily="34" charset="0"/>
              <a:buChar char="•"/>
            </a:pPr>
            <a:r>
              <a:rPr lang="en-US" sz="1600" b="1" i="0" dirty="0">
                <a:solidFill>
                  <a:schemeClr val="bg1"/>
                </a:solidFill>
                <a:effectLst/>
                <a:latin typeface="Söhne"/>
              </a:rPr>
              <a:t>Semantic analysis: </a:t>
            </a:r>
            <a:r>
              <a:rPr lang="en-US" sz="1600" b="0" i="0" dirty="0">
                <a:solidFill>
                  <a:schemeClr val="bg1"/>
                </a:solidFill>
                <a:effectLst/>
                <a:latin typeface="Söhne"/>
              </a:rPr>
              <a:t>Taking a CV from job seeker as a PDF file with semantics analysis (</a:t>
            </a:r>
            <a:r>
              <a:rPr lang="en-US" sz="1600" dirty="0">
                <a:solidFill>
                  <a:srgbClr val="00B050"/>
                </a:solidFill>
                <a:latin typeface="Söhne"/>
              </a:rPr>
              <a:t>It will be a future work</a:t>
            </a:r>
            <a:r>
              <a:rPr lang="en-US" sz="1600" b="0" i="0" dirty="0">
                <a:solidFill>
                  <a:schemeClr val="bg1"/>
                </a:solidFill>
                <a:effectLst/>
                <a:latin typeface="Söhne"/>
              </a:rPr>
              <a:t>).</a:t>
            </a:r>
            <a:endParaRPr lang="en-US" sz="1600" dirty="0">
              <a:solidFill>
                <a:schemeClr val="bg1"/>
              </a:solidFill>
              <a:latin typeface="Söhne"/>
            </a:endParaRPr>
          </a:p>
          <a:p>
            <a:pPr marL="742950" lvl="1" indent="-285750">
              <a:buFont typeface="Arial" panose="020B0604020202020204" pitchFamily="34" charset="0"/>
              <a:buChar char="•"/>
            </a:pPr>
            <a:r>
              <a:rPr lang="en-US" sz="1600" b="1" dirty="0">
                <a:solidFill>
                  <a:schemeClr val="bg1"/>
                </a:solidFill>
                <a:latin typeface="Söhne"/>
              </a:rPr>
              <a:t>Background Checks :</a:t>
            </a:r>
            <a:r>
              <a:rPr lang="en-US" sz="1400" dirty="0">
                <a:solidFill>
                  <a:schemeClr val="bg1"/>
                </a:solidFill>
                <a:latin typeface="Söhne"/>
              </a:rPr>
              <a:t>The system doesn't perform background checks on job seekers; it focuses on matching skills and preferences.</a:t>
            </a:r>
          </a:p>
          <a:p>
            <a:pPr lvl="1"/>
            <a:endParaRPr lang="en-US" sz="1400" b="1" dirty="0">
              <a:solidFill>
                <a:srgbClr val="0070C0"/>
              </a:solidFill>
              <a:latin typeface="Söhne"/>
            </a:endParaRPr>
          </a:p>
        </p:txBody>
      </p:sp>
    </p:spTree>
    <p:extLst>
      <p:ext uri="{BB962C8B-B14F-4D97-AF65-F5344CB8AC3E}">
        <p14:creationId xmlns:p14="http://schemas.microsoft.com/office/powerpoint/2010/main" val="3269612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70</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926491"/>
            <a:ext cx="12192000" cy="369332"/>
          </a:xfrm>
          <a:prstGeom prst="rect">
            <a:avLst/>
          </a:prstGeom>
          <a:noFill/>
        </p:spPr>
        <p:txBody>
          <a:bodyPr wrap="square" rtlCol="0">
            <a:spAutoFit/>
          </a:bodyPr>
          <a:lstStyle/>
          <a:p>
            <a:pPr algn="ctr"/>
            <a:r>
              <a:rPr lang="en-US" b="1" dirty="0">
                <a:solidFill>
                  <a:srgbClr val="0070C0"/>
                </a:solidFill>
              </a:rPr>
              <a:t>- 6.2.5 Test Case for create company Field </a:t>
            </a: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24DE84AD-3812-D51A-4990-4FDDD573E1EF}"/>
              </a:ext>
            </a:extLst>
          </p:cNvPr>
          <p:cNvGraphicFramePr>
            <a:graphicFrameLocks noGrp="1"/>
          </p:cNvGraphicFramePr>
          <p:nvPr>
            <p:extLst>
              <p:ext uri="{D42A27DB-BD31-4B8C-83A1-F6EECF244321}">
                <p14:modId xmlns:p14="http://schemas.microsoft.com/office/powerpoint/2010/main" val="2646138952"/>
              </p:ext>
            </p:extLst>
          </p:nvPr>
        </p:nvGraphicFramePr>
        <p:xfrm>
          <a:off x="2032000" y="1370260"/>
          <a:ext cx="8127999" cy="9144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097211562"/>
                    </a:ext>
                  </a:extLst>
                </a:gridCol>
                <a:gridCol w="2709333">
                  <a:extLst>
                    <a:ext uri="{9D8B030D-6E8A-4147-A177-3AD203B41FA5}">
                      <a16:colId xmlns:a16="http://schemas.microsoft.com/office/drawing/2014/main" val="1753544238"/>
                    </a:ext>
                  </a:extLst>
                </a:gridCol>
                <a:gridCol w="2709333">
                  <a:extLst>
                    <a:ext uri="{9D8B030D-6E8A-4147-A177-3AD203B41FA5}">
                      <a16:colId xmlns:a16="http://schemas.microsoft.com/office/drawing/2014/main" val="3352930465"/>
                    </a:ext>
                  </a:extLst>
                </a:gridCol>
              </a:tblGrid>
              <a:tr h="370840">
                <a:tc>
                  <a:txBody>
                    <a:bodyPr/>
                    <a:lstStyle/>
                    <a:p>
                      <a:r>
                        <a:rPr lang="en-US" dirty="0"/>
                        <a:t>Name : </a:t>
                      </a:r>
                    </a:p>
                    <a:p>
                      <a:r>
                        <a:rPr lang="en-US" b="0" dirty="0"/>
                        <a:t>Employer Create.</a:t>
                      </a:r>
                      <a:br>
                        <a:rPr lang="en-US" b="0" dirty="0"/>
                      </a:br>
                      <a:endParaRPr lang="en-US" b="0" dirty="0"/>
                    </a:p>
                  </a:txBody>
                  <a:tcPr/>
                </a:tc>
                <a:tc>
                  <a:txBody>
                    <a:bodyPr/>
                    <a:lstStyle/>
                    <a:p>
                      <a:r>
                        <a:rPr lang="en-US" dirty="0"/>
                        <a:t>Interface Name</a:t>
                      </a:r>
                      <a:br>
                        <a:rPr lang="en-US" dirty="0"/>
                      </a:br>
                      <a:r>
                        <a:rPr lang="en-US" b="0" dirty="0"/>
                        <a:t>Create Employer</a:t>
                      </a:r>
                    </a:p>
                  </a:txBody>
                  <a:tcPr/>
                </a:tc>
                <a:tc>
                  <a:txBody>
                    <a:bodyPr/>
                    <a:lstStyle/>
                    <a:p>
                      <a:r>
                        <a:rPr lang="en-US" dirty="0"/>
                        <a:t>Tested Date </a:t>
                      </a:r>
                      <a:br>
                        <a:rPr lang="en-US" dirty="0"/>
                      </a:br>
                      <a:endParaRPr lang="en-US" dirty="0"/>
                    </a:p>
                  </a:txBody>
                  <a:tcPr/>
                </a:tc>
                <a:extLst>
                  <a:ext uri="{0D108BD9-81ED-4DB2-BD59-A6C34878D82A}">
                    <a16:rowId xmlns:a16="http://schemas.microsoft.com/office/drawing/2014/main" val="1392309896"/>
                  </a:ext>
                </a:extLst>
              </a:tr>
            </a:tbl>
          </a:graphicData>
        </a:graphic>
      </p:graphicFrame>
      <p:graphicFrame>
        <p:nvGraphicFramePr>
          <p:cNvPr id="10" name="Table 9">
            <a:extLst>
              <a:ext uri="{FF2B5EF4-FFF2-40B4-BE49-F238E27FC236}">
                <a16:creationId xmlns:a16="http://schemas.microsoft.com/office/drawing/2014/main" id="{4B6C53CF-B1C9-BE67-3565-ED57047556E3}"/>
              </a:ext>
            </a:extLst>
          </p:cNvPr>
          <p:cNvGraphicFramePr>
            <a:graphicFrameLocks noGrp="1"/>
          </p:cNvGraphicFramePr>
          <p:nvPr>
            <p:extLst>
              <p:ext uri="{D42A27DB-BD31-4B8C-83A1-F6EECF244321}">
                <p14:modId xmlns:p14="http://schemas.microsoft.com/office/powerpoint/2010/main" val="1883862756"/>
              </p:ext>
            </p:extLst>
          </p:nvPr>
        </p:nvGraphicFramePr>
        <p:xfrm>
          <a:off x="2031999" y="2284660"/>
          <a:ext cx="8128000" cy="329692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168718005"/>
                    </a:ext>
                  </a:extLst>
                </a:gridCol>
                <a:gridCol w="2174241">
                  <a:extLst>
                    <a:ext uri="{9D8B030D-6E8A-4147-A177-3AD203B41FA5}">
                      <a16:colId xmlns:a16="http://schemas.microsoft.com/office/drawing/2014/main" val="2339933371"/>
                    </a:ext>
                  </a:extLst>
                </a:gridCol>
                <a:gridCol w="2092960">
                  <a:extLst>
                    <a:ext uri="{9D8B030D-6E8A-4147-A177-3AD203B41FA5}">
                      <a16:colId xmlns:a16="http://schemas.microsoft.com/office/drawing/2014/main" val="1566962887"/>
                    </a:ext>
                  </a:extLst>
                </a:gridCol>
                <a:gridCol w="1828799">
                  <a:extLst>
                    <a:ext uri="{9D8B030D-6E8A-4147-A177-3AD203B41FA5}">
                      <a16:colId xmlns:a16="http://schemas.microsoft.com/office/drawing/2014/main" val="2639446451"/>
                    </a:ext>
                  </a:extLst>
                </a:gridCol>
              </a:tblGrid>
              <a:tr h="370840">
                <a:tc>
                  <a:txBody>
                    <a:bodyPr/>
                    <a:lstStyle/>
                    <a:p>
                      <a:r>
                        <a:rPr lang="en-US" dirty="0"/>
                        <a:t>Test Case</a:t>
                      </a:r>
                    </a:p>
                  </a:txBody>
                  <a:tcPr/>
                </a:tc>
                <a:tc>
                  <a:txBody>
                    <a:bodyPr/>
                    <a:lstStyle/>
                    <a:p>
                      <a:r>
                        <a:rPr lang="en-US" dirty="0"/>
                        <a:t>Input</a:t>
                      </a:r>
                    </a:p>
                  </a:txBody>
                  <a:tcPr/>
                </a:tc>
                <a:tc>
                  <a:txBody>
                    <a:bodyPr/>
                    <a:lstStyle/>
                    <a:p>
                      <a:r>
                        <a:rPr lang="en-US" dirty="0"/>
                        <a:t>Expected Result</a:t>
                      </a:r>
                    </a:p>
                  </a:txBody>
                  <a:tcPr/>
                </a:tc>
                <a:tc>
                  <a:txBody>
                    <a:bodyPr/>
                    <a:lstStyle/>
                    <a:p>
                      <a:r>
                        <a:rPr lang="en-US" dirty="0"/>
                        <a:t>Status</a:t>
                      </a:r>
                    </a:p>
                  </a:txBody>
                  <a:tcPr/>
                </a:tc>
                <a:extLst>
                  <a:ext uri="{0D108BD9-81ED-4DB2-BD59-A6C34878D82A}">
                    <a16:rowId xmlns:a16="http://schemas.microsoft.com/office/drawing/2014/main" val="31418357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Create new Employer with all data.</a:t>
                      </a:r>
                    </a:p>
                    <a:p>
                      <a:endParaRPr lang="en-US" dirty="0"/>
                    </a:p>
                  </a:txBody>
                  <a:tcPr/>
                </a:tc>
                <a:tc>
                  <a:txBody>
                    <a:bodyPr/>
                    <a:lstStyle/>
                    <a:p>
                      <a:r>
                        <a:rPr lang="en-US" dirty="0"/>
                        <a:t>Employer data : </a:t>
                      </a:r>
                      <a:br>
                        <a:rPr lang="en-US" dirty="0"/>
                      </a:br>
                      <a:r>
                        <a:rPr lang="en-US" dirty="0"/>
                        <a:t>username , email,</a:t>
                      </a:r>
                    </a:p>
                    <a:p>
                      <a:r>
                        <a:rPr lang="en-US" dirty="0" err="1"/>
                        <a:t>Password,Gender,country</a:t>
                      </a:r>
                      <a:r>
                        <a:rPr lang="en-US" dirty="0"/>
                        <a:t> ,</a:t>
                      </a:r>
                      <a:r>
                        <a:rPr lang="en-US" dirty="0" err="1"/>
                        <a:t>contacts,Fields</a:t>
                      </a:r>
                      <a:endParaRPr lang="en-US" dirty="0"/>
                    </a:p>
                  </a:txBody>
                  <a:tcPr/>
                </a:tc>
                <a:tc>
                  <a:txBody>
                    <a:bodyPr/>
                    <a:lstStyle/>
                    <a:p>
                      <a:r>
                        <a:rPr lang="en-US" dirty="0"/>
                        <a:t>Display newly  Created Employer and his info.</a:t>
                      </a:r>
                    </a:p>
                  </a:txBody>
                  <a:tcPr/>
                </a:tc>
                <a:tc>
                  <a:txBody>
                    <a:bodyPr/>
                    <a:lstStyle/>
                    <a:p>
                      <a:r>
                        <a:rPr lang="en-US" dirty="0"/>
                        <a:t>Created</a:t>
                      </a:r>
                    </a:p>
                  </a:txBody>
                  <a:tcPr/>
                </a:tc>
                <a:extLst>
                  <a:ext uri="{0D108BD9-81ED-4DB2-BD59-A6C34878D82A}">
                    <a16:rowId xmlns:a16="http://schemas.microsoft.com/office/drawing/2014/main" val="820180869"/>
                  </a:ext>
                </a:extLst>
              </a:tr>
              <a:tr h="370840">
                <a:tc>
                  <a:txBody>
                    <a:bodyPr/>
                    <a:lstStyle/>
                    <a:p>
                      <a:r>
                        <a:rPr lang="en-US" dirty="0"/>
                        <a:t>Testing Create new company field with some blank details</a:t>
                      </a:r>
                    </a:p>
                  </a:txBody>
                  <a:tcPr/>
                </a:tc>
                <a:tc>
                  <a:txBody>
                    <a:bodyPr/>
                    <a:lstStyle/>
                    <a:p>
                      <a:r>
                        <a:rPr lang="en-US" dirty="0"/>
                        <a:t>With few input missing</a:t>
                      </a:r>
                    </a:p>
                  </a:txBody>
                  <a:tcPr/>
                </a:tc>
                <a:tc>
                  <a:txBody>
                    <a:bodyPr/>
                    <a:lstStyle/>
                    <a:p>
                      <a:r>
                        <a:rPr lang="en-US" dirty="0"/>
                        <a:t>Form validation displays errors in relevant fields. System rejects input.</a:t>
                      </a:r>
                    </a:p>
                  </a:txBody>
                  <a:tcPr/>
                </a:tc>
                <a:tc>
                  <a:txBody>
                    <a:bodyPr/>
                    <a:lstStyle/>
                    <a:p>
                      <a:r>
                        <a:rPr lang="en-US" dirty="0"/>
                        <a:t>Bad Request</a:t>
                      </a:r>
                    </a:p>
                  </a:txBody>
                  <a:tcPr/>
                </a:tc>
                <a:extLst>
                  <a:ext uri="{0D108BD9-81ED-4DB2-BD59-A6C34878D82A}">
                    <a16:rowId xmlns:a16="http://schemas.microsoft.com/office/drawing/2014/main" val="1476682303"/>
                  </a:ext>
                </a:extLst>
              </a:tr>
            </a:tbl>
          </a:graphicData>
        </a:graphic>
      </p:graphicFrame>
    </p:spTree>
    <p:extLst>
      <p:ext uri="{BB962C8B-B14F-4D97-AF65-F5344CB8AC3E}">
        <p14:creationId xmlns:p14="http://schemas.microsoft.com/office/powerpoint/2010/main" val="238743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71</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1" y="926491"/>
            <a:ext cx="12192000" cy="369332"/>
          </a:xfrm>
          <a:prstGeom prst="rect">
            <a:avLst/>
          </a:prstGeom>
          <a:noFill/>
        </p:spPr>
        <p:txBody>
          <a:bodyPr wrap="square" rtlCol="0">
            <a:spAutoFit/>
          </a:bodyPr>
          <a:lstStyle/>
          <a:p>
            <a:pPr algn="ctr"/>
            <a:r>
              <a:rPr lang="en-US" b="1" dirty="0">
                <a:solidFill>
                  <a:srgbClr val="0070C0"/>
                </a:solidFill>
              </a:rPr>
              <a:t>- 6.2.6 Test Case for Give Employer Fields.</a:t>
            </a: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24DE84AD-3812-D51A-4990-4FDDD573E1EF}"/>
              </a:ext>
            </a:extLst>
          </p:cNvPr>
          <p:cNvGraphicFramePr>
            <a:graphicFrameLocks noGrp="1"/>
          </p:cNvGraphicFramePr>
          <p:nvPr>
            <p:extLst>
              <p:ext uri="{D42A27DB-BD31-4B8C-83A1-F6EECF244321}">
                <p14:modId xmlns:p14="http://schemas.microsoft.com/office/powerpoint/2010/main" val="1855579998"/>
              </p:ext>
            </p:extLst>
          </p:nvPr>
        </p:nvGraphicFramePr>
        <p:xfrm>
          <a:off x="2032000" y="1370260"/>
          <a:ext cx="8127999" cy="9144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097211562"/>
                    </a:ext>
                  </a:extLst>
                </a:gridCol>
                <a:gridCol w="2709333">
                  <a:extLst>
                    <a:ext uri="{9D8B030D-6E8A-4147-A177-3AD203B41FA5}">
                      <a16:colId xmlns:a16="http://schemas.microsoft.com/office/drawing/2014/main" val="1753544238"/>
                    </a:ext>
                  </a:extLst>
                </a:gridCol>
                <a:gridCol w="2709333">
                  <a:extLst>
                    <a:ext uri="{9D8B030D-6E8A-4147-A177-3AD203B41FA5}">
                      <a16:colId xmlns:a16="http://schemas.microsoft.com/office/drawing/2014/main" val="3352930465"/>
                    </a:ext>
                  </a:extLst>
                </a:gridCol>
              </a:tblGrid>
              <a:tr h="370840">
                <a:tc>
                  <a:txBody>
                    <a:bodyPr/>
                    <a:lstStyle/>
                    <a:p>
                      <a:r>
                        <a:rPr lang="en-US" dirty="0"/>
                        <a:t>Name : </a:t>
                      </a:r>
                    </a:p>
                    <a:p>
                      <a:r>
                        <a:rPr lang="en-US" b="0" dirty="0"/>
                        <a:t>Give Employer Fields.</a:t>
                      </a:r>
                      <a:br>
                        <a:rPr lang="en-US" b="0" dirty="0"/>
                      </a:br>
                      <a:endParaRPr lang="en-US" b="0" dirty="0"/>
                    </a:p>
                  </a:txBody>
                  <a:tcPr/>
                </a:tc>
                <a:tc>
                  <a:txBody>
                    <a:bodyPr/>
                    <a:lstStyle/>
                    <a:p>
                      <a:r>
                        <a:rPr lang="en-US" dirty="0"/>
                        <a:t>Interface Name</a:t>
                      </a:r>
                      <a:br>
                        <a:rPr lang="en-US" dirty="0"/>
                      </a:br>
                      <a:r>
                        <a:rPr lang="en-US" b="0" dirty="0"/>
                        <a:t>Give employer fields</a:t>
                      </a:r>
                    </a:p>
                  </a:txBody>
                  <a:tcPr/>
                </a:tc>
                <a:tc>
                  <a:txBody>
                    <a:bodyPr/>
                    <a:lstStyle/>
                    <a:p>
                      <a:r>
                        <a:rPr lang="en-US" dirty="0"/>
                        <a:t>Tested Date </a:t>
                      </a:r>
                      <a:br>
                        <a:rPr lang="en-US" dirty="0"/>
                      </a:br>
                      <a:endParaRPr lang="en-US" dirty="0"/>
                    </a:p>
                  </a:txBody>
                  <a:tcPr/>
                </a:tc>
                <a:extLst>
                  <a:ext uri="{0D108BD9-81ED-4DB2-BD59-A6C34878D82A}">
                    <a16:rowId xmlns:a16="http://schemas.microsoft.com/office/drawing/2014/main" val="1392309896"/>
                  </a:ext>
                </a:extLst>
              </a:tr>
            </a:tbl>
          </a:graphicData>
        </a:graphic>
      </p:graphicFrame>
      <p:graphicFrame>
        <p:nvGraphicFramePr>
          <p:cNvPr id="10" name="Table 9">
            <a:extLst>
              <a:ext uri="{FF2B5EF4-FFF2-40B4-BE49-F238E27FC236}">
                <a16:creationId xmlns:a16="http://schemas.microsoft.com/office/drawing/2014/main" id="{4B6C53CF-B1C9-BE67-3565-ED57047556E3}"/>
              </a:ext>
            </a:extLst>
          </p:cNvPr>
          <p:cNvGraphicFramePr>
            <a:graphicFrameLocks noGrp="1"/>
          </p:cNvGraphicFramePr>
          <p:nvPr>
            <p:extLst>
              <p:ext uri="{D42A27DB-BD31-4B8C-83A1-F6EECF244321}">
                <p14:modId xmlns:p14="http://schemas.microsoft.com/office/powerpoint/2010/main" val="549261354"/>
              </p:ext>
            </p:extLst>
          </p:nvPr>
        </p:nvGraphicFramePr>
        <p:xfrm>
          <a:off x="2031999" y="2284660"/>
          <a:ext cx="8128000" cy="302260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168718005"/>
                    </a:ext>
                  </a:extLst>
                </a:gridCol>
                <a:gridCol w="2174241">
                  <a:extLst>
                    <a:ext uri="{9D8B030D-6E8A-4147-A177-3AD203B41FA5}">
                      <a16:colId xmlns:a16="http://schemas.microsoft.com/office/drawing/2014/main" val="2339933371"/>
                    </a:ext>
                  </a:extLst>
                </a:gridCol>
                <a:gridCol w="2092960">
                  <a:extLst>
                    <a:ext uri="{9D8B030D-6E8A-4147-A177-3AD203B41FA5}">
                      <a16:colId xmlns:a16="http://schemas.microsoft.com/office/drawing/2014/main" val="1566962887"/>
                    </a:ext>
                  </a:extLst>
                </a:gridCol>
                <a:gridCol w="1828799">
                  <a:extLst>
                    <a:ext uri="{9D8B030D-6E8A-4147-A177-3AD203B41FA5}">
                      <a16:colId xmlns:a16="http://schemas.microsoft.com/office/drawing/2014/main" val="2639446451"/>
                    </a:ext>
                  </a:extLst>
                </a:gridCol>
              </a:tblGrid>
              <a:tr h="370840">
                <a:tc>
                  <a:txBody>
                    <a:bodyPr/>
                    <a:lstStyle/>
                    <a:p>
                      <a:r>
                        <a:rPr lang="en-US" dirty="0"/>
                        <a:t>Test Case</a:t>
                      </a:r>
                    </a:p>
                  </a:txBody>
                  <a:tcPr/>
                </a:tc>
                <a:tc>
                  <a:txBody>
                    <a:bodyPr/>
                    <a:lstStyle/>
                    <a:p>
                      <a:r>
                        <a:rPr lang="en-US" dirty="0"/>
                        <a:t>Input</a:t>
                      </a:r>
                    </a:p>
                  </a:txBody>
                  <a:tcPr/>
                </a:tc>
                <a:tc>
                  <a:txBody>
                    <a:bodyPr/>
                    <a:lstStyle/>
                    <a:p>
                      <a:r>
                        <a:rPr lang="en-US" dirty="0"/>
                        <a:t>Expected Result</a:t>
                      </a:r>
                    </a:p>
                  </a:txBody>
                  <a:tcPr/>
                </a:tc>
                <a:tc>
                  <a:txBody>
                    <a:bodyPr/>
                    <a:lstStyle/>
                    <a:p>
                      <a:r>
                        <a:rPr lang="en-US" dirty="0"/>
                        <a:t>Status</a:t>
                      </a:r>
                    </a:p>
                  </a:txBody>
                  <a:tcPr/>
                </a:tc>
                <a:extLst>
                  <a:ext uri="{0D108BD9-81ED-4DB2-BD59-A6C34878D82A}">
                    <a16:rowId xmlns:a16="http://schemas.microsoft.com/office/drawing/2014/main" val="31418357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Give Employer new fields with all data.</a:t>
                      </a:r>
                    </a:p>
                  </a:txBody>
                  <a:tcPr/>
                </a:tc>
                <a:tc>
                  <a:txBody>
                    <a:bodyPr/>
                    <a:lstStyle/>
                    <a:p>
                      <a:r>
                        <a:rPr lang="en-US" sz="1800" b="0" kern="1200" dirty="0">
                          <a:solidFill>
                            <a:schemeClr val="dk1"/>
                          </a:solidFill>
                          <a:effectLst/>
                          <a:latin typeface="+mn-lt"/>
                          <a:ea typeface="+mn-ea"/>
                          <a:cs typeface="+mn-cs"/>
                        </a:rPr>
                        <a:t>List of Employer fields {</a:t>
                      </a:r>
                      <a:r>
                        <a:rPr lang="en-US" sz="1800" b="0" kern="1200" dirty="0" err="1">
                          <a:solidFill>
                            <a:schemeClr val="dk1"/>
                          </a:solidFill>
                          <a:effectLst/>
                          <a:latin typeface="+mn-lt"/>
                          <a:ea typeface="+mn-ea"/>
                          <a:cs typeface="+mn-cs"/>
                        </a:rPr>
                        <a:t>employerId</a:t>
                      </a:r>
                      <a:r>
                        <a:rPr lang="en-US" sz="1800" b="0" kern="1200" dirty="0">
                          <a:solidFill>
                            <a:schemeClr val="dk1"/>
                          </a:solidFill>
                          <a:effectLst/>
                          <a:latin typeface="+mn-lt"/>
                          <a:ea typeface="+mn-ea"/>
                          <a:cs typeface="+mn-cs"/>
                        </a:rPr>
                        <a:t> ,</a:t>
                      </a:r>
                      <a:r>
                        <a:rPr lang="en-US" sz="1800" b="0" kern="1200" dirty="0" err="1">
                          <a:solidFill>
                            <a:schemeClr val="dk1"/>
                          </a:solidFill>
                          <a:effectLst/>
                          <a:latin typeface="+mn-lt"/>
                          <a:ea typeface="+mn-ea"/>
                          <a:cs typeface="+mn-cs"/>
                        </a:rPr>
                        <a:t>fieldId</a:t>
                      </a:r>
                      <a:r>
                        <a:rPr lang="en-US" sz="1800" b="0" kern="1200" dirty="0">
                          <a:solidFill>
                            <a:schemeClr val="dk1"/>
                          </a:solidFill>
                          <a:effectLst/>
                          <a:latin typeface="+mn-lt"/>
                          <a:ea typeface="+mn-ea"/>
                          <a:cs typeface="+mn-cs"/>
                        </a:rPr>
                        <a:t>}..</a:t>
                      </a:r>
                      <a:endParaRPr lang="en-US" b="0" dirty="0"/>
                    </a:p>
                  </a:txBody>
                  <a:tcPr/>
                </a:tc>
                <a:tc>
                  <a:txBody>
                    <a:bodyPr/>
                    <a:lstStyle/>
                    <a:p>
                      <a:r>
                        <a:rPr lang="en-US" dirty="0"/>
                        <a:t>Display message with success.</a:t>
                      </a:r>
                    </a:p>
                  </a:txBody>
                  <a:tcPr/>
                </a:tc>
                <a:tc>
                  <a:txBody>
                    <a:bodyPr/>
                    <a:lstStyle/>
                    <a:p>
                      <a:r>
                        <a:rPr lang="en-US" dirty="0"/>
                        <a:t>OK</a:t>
                      </a:r>
                    </a:p>
                  </a:txBody>
                  <a:tcPr/>
                </a:tc>
                <a:extLst>
                  <a:ext uri="{0D108BD9-81ED-4DB2-BD59-A6C34878D82A}">
                    <a16:rowId xmlns:a16="http://schemas.microsoft.com/office/drawing/2014/main" val="820180869"/>
                  </a:ext>
                </a:extLst>
              </a:tr>
              <a:tr h="370840">
                <a:tc>
                  <a:txBody>
                    <a:bodyPr/>
                    <a:lstStyle/>
                    <a:p>
                      <a:r>
                        <a:rPr lang="en-US" dirty="0"/>
                        <a:t>Testing Give Employer new fields with empty list.</a:t>
                      </a:r>
                    </a:p>
                  </a:txBody>
                  <a:tcPr/>
                </a:tc>
                <a:tc>
                  <a:txBody>
                    <a:bodyPr/>
                    <a:lstStyle/>
                    <a:p>
                      <a:r>
                        <a:rPr lang="en-US" dirty="0"/>
                        <a:t>No fields selected</a:t>
                      </a:r>
                    </a:p>
                  </a:txBody>
                  <a:tcPr/>
                </a:tc>
                <a:tc>
                  <a:txBody>
                    <a:bodyPr/>
                    <a:lstStyle/>
                    <a:p>
                      <a:r>
                        <a:rPr lang="en-US" dirty="0"/>
                        <a:t>Display error message with failed to give employer empty </a:t>
                      </a:r>
                      <a:r>
                        <a:rPr lang="en-US" dirty="0" err="1"/>
                        <a:t>fieldst</a:t>
                      </a:r>
                      <a:r>
                        <a:rPr lang="en-US" dirty="0"/>
                        <a:t>.</a:t>
                      </a:r>
                    </a:p>
                  </a:txBody>
                  <a:tcPr/>
                </a:tc>
                <a:tc>
                  <a:txBody>
                    <a:bodyPr/>
                    <a:lstStyle/>
                    <a:p>
                      <a:r>
                        <a:rPr lang="en-US" dirty="0"/>
                        <a:t>Bad Request</a:t>
                      </a:r>
                    </a:p>
                  </a:txBody>
                  <a:tcPr/>
                </a:tc>
                <a:extLst>
                  <a:ext uri="{0D108BD9-81ED-4DB2-BD59-A6C34878D82A}">
                    <a16:rowId xmlns:a16="http://schemas.microsoft.com/office/drawing/2014/main" val="1476682303"/>
                  </a:ext>
                </a:extLst>
              </a:tr>
            </a:tbl>
          </a:graphicData>
        </a:graphic>
      </p:graphicFrame>
    </p:spTree>
    <p:extLst>
      <p:ext uri="{BB962C8B-B14F-4D97-AF65-F5344CB8AC3E}">
        <p14:creationId xmlns:p14="http://schemas.microsoft.com/office/powerpoint/2010/main" val="3091337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72</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1" y="958508"/>
            <a:ext cx="12192000" cy="369332"/>
          </a:xfrm>
          <a:prstGeom prst="rect">
            <a:avLst/>
          </a:prstGeom>
          <a:noFill/>
        </p:spPr>
        <p:txBody>
          <a:bodyPr wrap="square" rtlCol="0">
            <a:spAutoFit/>
          </a:bodyPr>
          <a:lstStyle/>
          <a:p>
            <a:pPr algn="ctr"/>
            <a:r>
              <a:rPr lang="en-US" b="1" dirty="0">
                <a:solidFill>
                  <a:srgbClr val="0070C0"/>
                </a:solidFill>
              </a:rPr>
              <a:t>- 6</a:t>
            </a:r>
            <a:r>
              <a:rPr lang="ar-EG" b="1" dirty="0">
                <a:solidFill>
                  <a:srgbClr val="0070C0"/>
                </a:solidFill>
              </a:rPr>
              <a:t>.</a:t>
            </a:r>
            <a:r>
              <a:rPr lang="en-US" b="1" dirty="0">
                <a:solidFill>
                  <a:srgbClr val="0070C0"/>
                </a:solidFill>
              </a:rPr>
              <a:t>2</a:t>
            </a:r>
            <a:r>
              <a:rPr lang="ar-EG" b="1" dirty="0">
                <a:solidFill>
                  <a:srgbClr val="0070C0"/>
                </a:solidFill>
              </a:rPr>
              <a:t>.</a:t>
            </a:r>
            <a:r>
              <a:rPr lang="en-US" b="1" dirty="0">
                <a:solidFill>
                  <a:srgbClr val="0070C0"/>
                </a:solidFill>
              </a:rPr>
              <a:t>7 : Test Case for create company Field </a:t>
            </a: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24DE84AD-3812-D51A-4990-4FDDD573E1EF}"/>
              </a:ext>
            </a:extLst>
          </p:cNvPr>
          <p:cNvGraphicFramePr>
            <a:graphicFrameLocks noGrp="1"/>
          </p:cNvGraphicFramePr>
          <p:nvPr>
            <p:extLst>
              <p:ext uri="{D42A27DB-BD31-4B8C-83A1-F6EECF244321}">
                <p14:modId xmlns:p14="http://schemas.microsoft.com/office/powerpoint/2010/main" val="459934950"/>
              </p:ext>
            </p:extLst>
          </p:nvPr>
        </p:nvGraphicFramePr>
        <p:xfrm>
          <a:off x="2031999" y="1370259"/>
          <a:ext cx="8128001" cy="640080"/>
        </p:xfrm>
        <a:graphic>
          <a:graphicData uri="http://schemas.openxmlformats.org/drawingml/2006/table">
            <a:tbl>
              <a:tblPr firstRow="1" bandRow="1">
                <a:tableStyleId>{073A0DAA-6AF3-43AB-8588-CEC1D06C72B9}</a:tableStyleId>
              </a:tblPr>
              <a:tblGrid>
                <a:gridCol w="2165231">
                  <a:extLst>
                    <a:ext uri="{9D8B030D-6E8A-4147-A177-3AD203B41FA5}">
                      <a16:colId xmlns:a16="http://schemas.microsoft.com/office/drawing/2014/main" val="4097211562"/>
                    </a:ext>
                  </a:extLst>
                </a:gridCol>
                <a:gridCol w="2981385">
                  <a:extLst>
                    <a:ext uri="{9D8B030D-6E8A-4147-A177-3AD203B41FA5}">
                      <a16:colId xmlns:a16="http://schemas.microsoft.com/office/drawing/2014/main" val="1753544238"/>
                    </a:ext>
                  </a:extLst>
                </a:gridCol>
                <a:gridCol w="2981385">
                  <a:extLst>
                    <a:ext uri="{9D8B030D-6E8A-4147-A177-3AD203B41FA5}">
                      <a16:colId xmlns:a16="http://schemas.microsoft.com/office/drawing/2014/main" val="3352930465"/>
                    </a:ext>
                  </a:extLst>
                </a:gridCol>
              </a:tblGrid>
              <a:tr h="570301">
                <a:tc>
                  <a:txBody>
                    <a:bodyPr/>
                    <a:lstStyle/>
                    <a:p>
                      <a:r>
                        <a:rPr lang="en-US" dirty="0"/>
                        <a:t>Name : </a:t>
                      </a:r>
                    </a:p>
                    <a:p>
                      <a:r>
                        <a:rPr lang="en-US" b="0" dirty="0"/>
                        <a:t>Create A Post</a:t>
                      </a:r>
                    </a:p>
                  </a:txBody>
                  <a:tcPr/>
                </a:tc>
                <a:tc>
                  <a:txBody>
                    <a:bodyPr/>
                    <a:lstStyle/>
                    <a:p>
                      <a:r>
                        <a:rPr lang="en-US" dirty="0"/>
                        <a:t>Interface Name</a:t>
                      </a:r>
                      <a:br>
                        <a:rPr lang="en-US" dirty="0"/>
                      </a:br>
                      <a:r>
                        <a:rPr lang="en-US" dirty="0"/>
                        <a:t>Job Post</a:t>
                      </a:r>
                      <a:endParaRPr lang="en-US" b="0" dirty="0"/>
                    </a:p>
                  </a:txBody>
                  <a:tcPr/>
                </a:tc>
                <a:tc>
                  <a:txBody>
                    <a:bodyPr/>
                    <a:lstStyle/>
                    <a:p>
                      <a:r>
                        <a:rPr lang="en-US" dirty="0"/>
                        <a:t>Tested Date </a:t>
                      </a:r>
                      <a:br>
                        <a:rPr lang="en-US" dirty="0"/>
                      </a:br>
                      <a:endParaRPr lang="en-US" dirty="0"/>
                    </a:p>
                  </a:txBody>
                  <a:tcPr/>
                </a:tc>
                <a:extLst>
                  <a:ext uri="{0D108BD9-81ED-4DB2-BD59-A6C34878D82A}">
                    <a16:rowId xmlns:a16="http://schemas.microsoft.com/office/drawing/2014/main" val="1392309896"/>
                  </a:ext>
                </a:extLst>
              </a:tr>
            </a:tbl>
          </a:graphicData>
        </a:graphic>
      </p:graphicFrame>
      <p:graphicFrame>
        <p:nvGraphicFramePr>
          <p:cNvPr id="10" name="Table 9">
            <a:extLst>
              <a:ext uri="{FF2B5EF4-FFF2-40B4-BE49-F238E27FC236}">
                <a16:creationId xmlns:a16="http://schemas.microsoft.com/office/drawing/2014/main" id="{4B6C53CF-B1C9-BE67-3565-ED57047556E3}"/>
              </a:ext>
            </a:extLst>
          </p:cNvPr>
          <p:cNvGraphicFramePr>
            <a:graphicFrameLocks noGrp="1"/>
          </p:cNvGraphicFramePr>
          <p:nvPr>
            <p:extLst>
              <p:ext uri="{D42A27DB-BD31-4B8C-83A1-F6EECF244321}">
                <p14:modId xmlns:p14="http://schemas.microsoft.com/office/powerpoint/2010/main" val="622216264"/>
              </p:ext>
            </p:extLst>
          </p:nvPr>
        </p:nvGraphicFramePr>
        <p:xfrm>
          <a:off x="2032000" y="2010339"/>
          <a:ext cx="8128000" cy="439420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168718005"/>
                    </a:ext>
                  </a:extLst>
                </a:gridCol>
                <a:gridCol w="2174241">
                  <a:extLst>
                    <a:ext uri="{9D8B030D-6E8A-4147-A177-3AD203B41FA5}">
                      <a16:colId xmlns:a16="http://schemas.microsoft.com/office/drawing/2014/main" val="2339933371"/>
                    </a:ext>
                  </a:extLst>
                </a:gridCol>
                <a:gridCol w="2092960">
                  <a:extLst>
                    <a:ext uri="{9D8B030D-6E8A-4147-A177-3AD203B41FA5}">
                      <a16:colId xmlns:a16="http://schemas.microsoft.com/office/drawing/2014/main" val="1566962887"/>
                    </a:ext>
                  </a:extLst>
                </a:gridCol>
                <a:gridCol w="1828799">
                  <a:extLst>
                    <a:ext uri="{9D8B030D-6E8A-4147-A177-3AD203B41FA5}">
                      <a16:colId xmlns:a16="http://schemas.microsoft.com/office/drawing/2014/main" val="2639446451"/>
                    </a:ext>
                  </a:extLst>
                </a:gridCol>
              </a:tblGrid>
              <a:tr h="370840">
                <a:tc>
                  <a:txBody>
                    <a:bodyPr/>
                    <a:lstStyle/>
                    <a:p>
                      <a:r>
                        <a:rPr lang="en-US" dirty="0"/>
                        <a:t>Test Case</a:t>
                      </a:r>
                    </a:p>
                  </a:txBody>
                  <a:tcPr/>
                </a:tc>
                <a:tc>
                  <a:txBody>
                    <a:bodyPr/>
                    <a:lstStyle/>
                    <a:p>
                      <a:r>
                        <a:rPr lang="en-US"/>
                        <a:t>Input</a:t>
                      </a:r>
                      <a:endParaRPr lang="en-US" dirty="0"/>
                    </a:p>
                  </a:txBody>
                  <a:tcPr/>
                </a:tc>
                <a:tc>
                  <a:txBody>
                    <a:bodyPr/>
                    <a:lstStyle/>
                    <a:p>
                      <a:r>
                        <a:rPr lang="en-US"/>
                        <a:t>Expected Result</a:t>
                      </a:r>
                      <a:endParaRPr lang="en-US" dirty="0"/>
                    </a:p>
                  </a:txBody>
                  <a:tcPr/>
                </a:tc>
                <a:tc>
                  <a:txBody>
                    <a:bodyPr/>
                    <a:lstStyle/>
                    <a:p>
                      <a:r>
                        <a:rPr lang="en-US" dirty="0"/>
                        <a:t>Status</a:t>
                      </a:r>
                    </a:p>
                  </a:txBody>
                  <a:tcPr/>
                </a:tc>
                <a:extLst>
                  <a:ext uri="{0D108BD9-81ED-4DB2-BD59-A6C34878D82A}">
                    <a16:rowId xmlns:a16="http://schemas.microsoft.com/office/drawing/2014/main" val="31418357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Create a post for a specific job with all data .</a:t>
                      </a:r>
                    </a:p>
                  </a:txBody>
                  <a:tcPr/>
                </a:tc>
                <a:tc>
                  <a:txBody>
                    <a:bodyPr/>
                    <a:lstStyle/>
                    <a:p>
                      <a:r>
                        <a:rPr lang="en-US" b="0"/>
                        <a:t>Post Title , description , location, field name , experience needed , skills , qualifications ,job Requirements ,employmentType , a descriptive picture.</a:t>
                      </a:r>
                      <a:endParaRPr lang="en-US" b="0" dirty="0"/>
                    </a:p>
                  </a:txBody>
                  <a:tcPr/>
                </a:tc>
                <a:tc>
                  <a:txBody>
                    <a:bodyPr/>
                    <a:lstStyle/>
                    <a:p>
                      <a:r>
                        <a:rPr lang="en-US" dirty="0"/>
                        <a:t>Display successfully post created ,and show the post as the first post in the home page for the employer.</a:t>
                      </a:r>
                    </a:p>
                  </a:txBody>
                  <a:tcPr/>
                </a:tc>
                <a:tc>
                  <a:txBody>
                    <a:bodyPr/>
                    <a:lstStyle/>
                    <a:p>
                      <a:r>
                        <a:rPr lang="en-US" dirty="0"/>
                        <a:t>Created</a:t>
                      </a:r>
                    </a:p>
                  </a:txBody>
                  <a:tcPr/>
                </a:tc>
                <a:extLst>
                  <a:ext uri="{0D108BD9-81ED-4DB2-BD59-A6C34878D82A}">
                    <a16:rowId xmlns:a16="http://schemas.microsoft.com/office/drawing/2014/main" val="8201808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Create a post for a specific job with blank data .</a:t>
                      </a:r>
                    </a:p>
                  </a:txBody>
                  <a:tcPr/>
                </a:tc>
                <a:tc>
                  <a:txBody>
                    <a:bodyPr/>
                    <a:lstStyle/>
                    <a:p>
                      <a:r>
                        <a:rPr lang="en-US" dirty="0"/>
                        <a:t>Send a some blank fields </a:t>
                      </a:r>
                    </a:p>
                  </a:txBody>
                  <a:tcPr/>
                </a:tc>
                <a:tc>
                  <a:txBody>
                    <a:bodyPr/>
                    <a:lstStyle/>
                    <a:p>
                      <a:r>
                        <a:rPr lang="en-US" dirty="0"/>
                        <a:t>Display error message under each required field blank field</a:t>
                      </a:r>
                    </a:p>
                  </a:txBody>
                  <a:tcPr/>
                </a:tc>
                <a:tc>
                  <a:txBody>
                    <a:bodyPr/>
                    <a:lstStyle/>
                    <a:p>
                      <a:r>
                        <a:rPr lang="en-US" dirty="0"/>
                        <a:t>Rejected</a:t>
                      </a:r>
                    </a:p>
                  </a:txBody>
                  <a:tcPr/>
                </a:tc>
                <a:extLst>
                  <a:ext uri="{0D108BD9-81ED-4DB2-BD59-A6C34878D82A}">
                    <a16:rowId xmlns:a16="http://schemas.microsoft.com/office/drawing/2014/main" val="1476682303"/>
                  </a:ext>
                </a:extLst>
              </a:tr>
            </a:tbl>
          </a:graphicData>
        </a:graphic>
      </p:graphicFrame>
    </p:spTree>
    <p:extLst>
      <p:ext uri="{BB962C8B-B14F-4D97-AF65-F5344CB8AC3E}">
        <p14:creationId xmlns:p14="http://schemas.microsoft.com/office/powerpoint/2010/main" val="22397120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372EA82-F7BF-E455-3244-8BCFC5041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D2E983D6-0CE0-79DD-6861-6EA8DB817B85}"/>
              </a:ext>
            </a:extLst>
          </p:cNvPr>
          <p:cNvPicPr>
            <a:picLocks noChangeAspect="1"/>
          </p:cNvPicPr>
          <p:nvPr/>
        </p:nvPicPr>
        <p:blipFill rotWithShape="1">
          <a:blip r:embed="rId2">
            <a:extLst>
              <a:ext uri="{28A0092B-C50C-407E-A947-70E740481C1C}">
                <a14:useLocalDpi xmlns:a14="http://schemas.microsoft.com/office/drawing/2010/main" val="0"/>
              </a:ext>
            </a:extLst>
          </a:blip>
          <a:srcRect l="15554" r="2" b="1"/>
          <a:stretch/>
        </p:blipFill>
        <p:spPr>
          <a:xfrm>
            <a:off x="-2" y="4316"/>
            <a:ext cx="12191998" cy="6858000"/>
          </a:xfrm>
          <a:prstGeom prst="rect">
            <a:avLst/>
          </a:prstGeom>
        </p:spPr>
      </p:pic>
      <p:sp>
        <p:nvSpPr>
          <p:cNvPr id="25" name="Rectangle 24">
            <a:extLst>
              <a:ext uri="{FF2B5EF4-FFF2-40B4-BE49-F238E27FC236}">
                <a16:creationId xmlns:a16="http://schemas.microsoft.com/office/drawing/2014/main" id="{EA482A06-0FA1-DF3A-657C-33FC99466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82279" y="-1082279"/>
            <a:ext cx="6857999" cy="9022559"/>
          </a:xfrm>
          <a:prstGeom prst="rect">
            <a:avLst/>
          </a:prstGeom>
          <a:gradFill>
            <a:gsLst>
              <a:gs pos="55000">
                <a:srgbClr val="000000">
                  <a:alpha val="28000"/>
                </a:srgbClr>
              </a:gs>
              <a:gs pos="0">
                <a:srgbClr val="000000">
                  <a:alpha val="0"/>
                </a:srgbClr>
              </a:gs>
              <a:gs pos="100000">
                <a:srgbClr val="000000">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27CE0BA-BB4A-C330-6BD2-C43F667783F4}"/>
              </a:ext>
            </a:extLst>
          </p:cNvPr>
          <p:cNvSpPr txBox="1"/>
          <p:nvPr/>
        </p:nvSpPr>
        <p:spPr>
          <a:xfrm>
            <a:off x="322677" y="3429000"/>
            <a:ext cx="4914907" cy="1828702"/>
          </a:xfrm>
          <a:prstGeom prst="rect">
            <a:avLst/>
          </a:prstGeom>
        </p:spPr>
        <p:txBody>
          <a:bodyPr vert="horz" lIns="91440" tIns="45720" rIns="91440" bIns="45720" rtlCol="0" anchor="b">
            <a:normAutofit/>
          </a:bodyPr>
          <a:lstStyle/>
          <a:p>
            <a:pPr indent="-228600">
              <a:lnSpc>
                <a:spcPct val="90000"/>
              </a:lnSpc>
              <a:spcBef>
                <a:spcPct val="0"/>
              </a:spcBef>
              <a:spcAft>
                <a:spcPts val="600"/>
              </a:spcAft>
            </a:pPr>
            <a:r>
              <a:rPr lang="en-US" sz="4100" b="1" dirty="0">
                <a:solidFill>
                  <a:srgbClr val="FFFFFF"/>
                </a:solidFill>
                <a:latin typeface="+mj-lt"/>
                <a:ea typeface="+mj-ea"/>
                <a:cs typeface="+mj-cs"/>
              </a:rPr>
              <a:t>- 6.2.7Test Case for create Post</a:t>
            </a:r>
          </a:p>
        </p:txBody>
      </p:sp>
      <p:sp useBgFill="1">
        <p:nvSpPr>
          <p:cNvPr id="27" name="Freeform: Shape 26">
            <a:extLst>
              <a:ext uri="{FF2B5EF4-FFF2-40B4-BE49-F238E27FC236}">
                <a16:creationId xmlns:a16="http://schemas.microsoft.com/office/drawing/2014/main" id="{93FEA007-DF45-098E-E939-597845C64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36"/>
            <a:ext cx="12192000" cy="6858000"/>
          </a:xfrm>
          <a:custGeom>
            <a:avLst/>
            <a:gdLst>
              <a:gd name="connsiteX0" fmla="*/ 769743 w 12192000"/>
              <a:gd name="connsiteY0" fmla="*/ 74815 h 6858000"/>
              <a:gd name="connsiteX1" fmla="*/ 72877 w 12192000"/>
              <a:gd name="connsiteY1" fmla="*/ 771681 h 6858000"/>
              <a:gd name="connsiteX2" fmla="*/ 72877 w 12192000"/>
              <a:gd name="connsiteY2" fmla="*/ 6089552 h 6858000"/>
              <a:gd name="connsiteX3" fmla="*/ 769743 w 12192000"/>
              <a:gd name="connsiteY3" fmla="*/ 6786418 h 6858000"/>
              <a:gd name="connsiteX4" fmla="*/ 11422261 w 12192000"/>
              <a:gd name="connsiteY4" fmla="*/ 6786418 h 6858000"/>
              <a:gd name="connsiteX5" fmla="*/ 12119127 w 12192000"/>
              <a:gd name="connsiteY5" fmla="*/ 6089552 h 6858000"/>
              <a:gd name="connsiteX6" fmla="*/ 12119127 w 12192000"/>
              <a:gd name="connsiteY6" fmla="*/ 771681 h 6858000"/>
              <a:gd name="connsiteX7" fmla="*/ 11422261 w 12192000"/>
              <a:gd name="connsiteY7" fmla="*/ 7481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69743" y="74815"/>
                </a:moveTo>
                <a:cubicBezTo>
                  <a:pt x="384875" y="74815"/>
                  <a:pt x="72877" y="386813"/>
                  <a:pt x="72877" y="771681"/>
                </a:cubicBezTo>
                <a:lnTo>
                  <a:pt x="72877" y="6089552"/>
                </a:lnTo>
                <a:cubicBezTo>
                  <a:pt x="72877" y="6474420"/>
                  <a:pt x="384875" y="6786418"/>
                  <a:pt x="769743" y="6786418"/>
                </a:cubicBezTo>
                <a:lnTo>
                  <a:pt x="11422261" y="6786418"/>
                </a:lnTo>
                <a:cubicBezTo>
                  <a:pt x="11807129" y="6786418"/>
                  <a:pt x="12119127" y="6474420"/>
                  <a:pt x="12119127" y="6089552"/>
                </a:cubicBezTo>
                <a:lnTo>
                  <a:pt x="12119127" y="771681"/>
                </a:lnTo>
                <a:cubicBezTo>
                  <a:pt x="12119127" y="386813"/>
                  <a:pt x="11807129" y="74815"/>
                  <a:pt x="11422261" y="74815"/>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225798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74</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10160" y="904443"/>
            <a:ext cx="12192000" cy="369332"/>
          </a:xfrm>
          <a:prstGeom prst="rect">
            <a:avLst/>
          </a:prstGeom>
          <a:noFill/>
        </p:spPr>
        <p:txBody>
          <a:bodyPr wrap="square" rtlCol="0">
            <a:spAutoFit/>
          </a:bodyPr>
          <a:lstStyle/>
          <a:p>
            <a:pPr algn="ctr"/>
            <a:r>
              <a:rPr lang="en-US" b="1" dirty="0">
                <a:solidFill>
                  <a:srgbClr val="0070C0"/>
                </a:solidFill>
              </a:rPr>
              <a:t>- 6</a:t>
            </a:r>
            <a:r>
              <a:rPr lang="ar-EG" b="1" dirty="0">
                <a:solidFill>
                  <a:srgbClr val="0070C0"/>
                </a:solidFill>
              </a:rPr>
              <a:t>.</a:t>
            </a:r>
            <a:r>
              <a:rPr lang="en-US" b="1" dirty="0">
                <a:solidFill>
                  <a:srgbClr val="0070C0"/>
                </a:solidFill>
              </a:rPr>
              <a:t>2</a:t>
            </a:r>
            <a:r>
              <a:rPr lang="ar-EG" b="1" dirty="0">
                <a:solidFill>
                  <a:srgbClr val="0070C0"/>
                </a:solidFill>
              </a:rPr>
              <a:t>.</a:t>
            </a:r>
            <a:r>
              <a:rPr lang="en-US" b="1" dirty="0">
                <a:solidFill>
                  <a:srgbClr val="0070C0"/>
                </a:solidFill>
              </a:rPr>
              <a:t>8: Test Case for Apply for post</a:t>
            </a: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24DE84AD-3812-D51A-4990-4FDDD573E1EF}"/>
              </a:ext>
            </a:extLst>
          </p:cNvPr>
          <p:cNvGraphicFramePr>
            <a:graphicFrameLocks noGrp="1"/>
          </p:cNvGraphicFramePr>
          <p:nvPr>
            <p:extLst>
              <p:ext uri="{D42A27DB-BD31-4B8C-83A1-F6EECF244321}">
                <p14:modId xmlns:p14="http://schemas.microsoft.com/office/powerpoint/2010/main" val="2227312705"/>
              </p:ext>
            </p:extLst>
          </p:nvPr>
        </p:nvGraphicFramePr>
        <p:xfrm>
          <a:off x="2031999" y="1370259"/>
          <a:ext cx="8128001" cy="914400"/>
        </p:xfrm>
        <a:graphic>
          <a:graphicData uri="http://schemas.openxmlformats.org/drawingml/2006/table">
            <a:tbl>
              <a:tblPr firstRow="1" bandRow="1">
                <a:tableStyleId>{073A0DAA-6AF3-43AB-8588-CEC1D06C72B9}</a:tableStyleId>
              </a:tblPr>
              <a:tblGrid>
                <a:gridCol w="2165231">
                  <a:extLst>
                    <a:ext uri="{9D8B030D-6E8A-4147-A177-3AD203B41FA5}">
                      <a16:colId xmlns:a16="http://schemas.microsoft.com/office/drawing/2014/main" val="4097211562"/>
                    </a:ext>
                  </a:extLst>
                </a:gridCol>
                <a:gridCol w="2981385">
                  <a:extLst>
                    <a:ext uri="{9D8B030D-6E8A-4147-A177-3AD203B41FA5}">
                      <a16:colId xmlns:a16="http://schemas.microsoft.com/office/drawing/2014/main" val="1753544238"/>
                    </a:ext>
                  </a:extLst>
                </a:gridCol>
                <a:gridCol w="2981385">
                  <a:extLst>
                    <a:ext uri="{9D8B030D-6E8A-4147-A177-3AD203B41FA5}">
                      <a16:colId xmlns:a16="http://schemas.microsoft.com/office/drawing/2014/main" val="3352930465"/>
                    </a:ext>
                  </a:extLst>
                </a:gridCol>
              </a:tblGrid>
              <a:tr h="570301">
                <a:tc>
                  <a:txBody>
                    <a:bodyPr/>
                    <a:lstStyle/>
                    <a:p>
                      <a:r>
                        <a:rPr lang="en-US" dirty="0"/>
                        <a:t>Name : </a:t>
                      </a:r>
                    </a:p>
                    <a:p>
                      <a:r>
                        <a:rPr lang="en-US" b="0" dirty="0"/>
                        <a:t>Apply on matched post</a:t>
                      </a:r>
                    </a:p>
                  </a:txBody>
                  <a:tcPr/>
                </a:tc>
                <a:tc>
                  <a:txBody>
                    <a:bodyPr/>
                    <a:lstStyle/>
                    <a:p>
                      <a:r>
                        <a:rPr lang="en-US" dirty="0"/>
                        <a:t>Interface Name</a:t>
                      </a:r>
                      <a:br>
                        <a:rPr lang="en-US" dirty="0"/>
                      </a:br>
                      <a:r>
                        <a:rPr lang="en-US" dirty="0"/>
                        <a:t>Apply for a post</a:t>
                      </a:r>
                      <a:endParaRPr lang="en-US" b="0" dirty="0"/>
                    </a:p>
                  </a:txBody>
                  <a:tcPr/>
                </a:tc>
                <a:tc>
                  <a:txBody>
                    <a:bodyPr/>
                    <a:lstStyle/>
                    <a:p>
                      <a:r>
                        <a:rPr lang="en-US" dirty="0"/>
                        <a:t>Tested Date </a:t>
                      </a:r>
                      <a:br>
                        <a:rPr lang="en-US" dirty="0"/>
                      </a:br>
                      <a:endParaRPr lang="en-US" dirty="0"/>
                    </a:p>
                  </a:txBody>
                  <a:tcPr/>
                </a:tc>
                <a:extLst>
                  <a:ext uri="{0D108BD9-81ED-4DB2-BD59-A6C34878D82A}">
                    <a16:rowId xmlns:a16="http://schemas.microsoft.com/office/drawing/2014/main" val="1392309896"/>
                  </a:ext>
                </a:extLst>
              </a:tr>
            </a:tbl>
          </a:graphicData>
        </a:graphic>
      </p:graphicFrame>
      <p:graphicFrame>
        <p:nvGraphicFramePr>
          <p:cNvPr id="10" name="Table 9">
            <a:extLst>
              <a:ext uri="{FF2B5EF4-FFF2-40B4-BE49-F238E27FC236}">
                <a16:creationId xmlns:a16="http://schemas.microsoft.com/office/drawing/2014/main" id="{4B6C53CF-B1C9-BE67-3565-ED57047556E3}"/>
              </a:ext>
            </a:extLst>
          </p:cNvPr>
          <p:cNvGraphicFramePr>
            <a:graphicFrameLocks noGrp="1"/>
          </p:cNvGraphicFramePr>
          <p:nvPr>
            <p:extLst>
              <p:ext uri="{D42A27DB-BD31-4B8C-83A1-F6EECF244321}">
                <p14:modId xmlns:p14="http://schemas.microsoft.com/office/powerpoint/2010/main" val="1064632642"/>
              </p:ext>
            </p:extLst>
          </p:nvPr>
        </p:nvGraphicFramePr>
        <p:xfrm>
          <a:off x="2032000" y="2235200"/>
          <a:ext cx="8128000" cy="384048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168718005"/>
                    </a:ext>
                  </a:extLst>
                </a:gridCol>
                <a:gridCol w="2174241">
                  <a:extLst>
                    <a:ext uri="{9D8B030D-6E8A-4147-A177-3AD203B41FA5}">
                      <a16:colId xmlns:a16="http://schemas.microsoft.com/office/drawing/2014/main" val="2339933371"/>
                    </a:ext>
                  </a:extLst>
                </a:gridCol>
                <a:gridCol w="2092960">
                  <a:extLst>
                    <a:ext uri="{9D8B030D-6E8A-4147-A177-3AD203B41FA5}">
                      <a16:colId xmlns:a16="http://schemas.microsoft.com/office/drawing/2014/main" val="1566962887"/>
                    </a:ext>
                  </a:extLst>
                </a:gridCol>
                <a:gridCol w="1828799">
                  <a:extLst>
                    <a:ext uri="{9D8B030D-6E8A-4147-A177-3AD203B41FA5}">
                      <a16:colId xmlns:a16="http://schemas.microsoft.com/office/drawing/2014/main" val="2639446451"/>
                    </a:ext>
                  </a:extLst>
                </a:gridCol>
              </a:tblGrid>
              <a:tr h="145979">
                <a:tc>
                  <a:txBody>
                    <a:bodyPr/>
                    <a:lstStyle/>
                    <a:p>
                      <a:r>
                        <a:rPr lang="en-US" dirty="0"/>
                        <a:t>Test Case</a:t>
                      </a:r>
                    </a:p>
                  </a:txBody>
                  <a:tcPr/>
                </a:tc>
                <a:tc>
                  <a:txBody>
                    <a:bodyPr/>
                    <a:lstStyle/>
                    <a:p>
                      <a:r>
                        <a:rPr lang="en-US"/>
                        <a:t>Input</a:t>
                      </a:r>
                      <a:endParaRPr lang="en-US" dirty="0"/>
                    </a:p>
                  </a:txBody>
                  <a:tcPr/>
                </a:tc>
                <a:tc>
                  <a:txBody>
                    <a:bodyPr/>
                    <a:lstStyle/>
                    <a:p>
                      <a:r>
                        <a:rPr lang="en-US"/>
                        <a:t>Expected Result</a:t>
                      </a:r>
                      <a:endParaRPr lang="en-US" dirty="0"/>
                    </a:p>
                  </a:txBody>
                  <a:tcPr/>
                </a:tc>
                <a:tc>
                  <a:txBody>
                    <a:bodyPr/>
                    <a:lstStyle/>
                    <a:p>
                      <a:r>
                        <a:rPr lang="en-US" dirty="0"/>
                        <a:t>Status</a:t>
                      </a:r>
                    </a:p>
                  </a:txBody>
                  <a:tcPr/>
                </a:tc>
                <a:extLst>
                  <a:ext uri="{0D108BD9-81ED-4DB2-BD59-A6C34878D82A}">
                    <a16:rowId xmlns:a16="http://schemas.microsoft.com/office/drawing/2014/main" val="31418357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Apply for a job with all data .</a:t>
                      </a:r>
                    </a:p>
                  </a:txBody>
                  <a:tcPr/>
                </a:tc>
                <a:tc>
                  <a:txBody>
                    <a:bodyPr/>
                    <a:lstStyle/>
                    <a:p>
                      <a:r>
                        <a:rPr lang="en-US" b="0" dirty="0"/>
                        <a:t>Sending list of skills selected directly if these skills at user profile and also the </a:t>
                      </a:r>
                      <a:r>
                        <a:rPr lang="en-US" b="0" dirty="0" err="1"/>
                        <a:t>qualifictations</a:t>
                      </a:r>
                      <a:r>
                        <a:rPr lang="en-US" b="0" dirty="0"/>
                        <a:t>,</a:t>
                      </a:r>
                    </a:p>
                    <a:p>
                      <a:r>
                        <a:rPr lang="en-US" b="0" dirty="0"/>
                        <a:t>Select the years of experience.</a:t>
                      </a:r>
                    </a:p>
                  </a:txBody>
                  <a:tcPr/>
                </a:tc>
                <a:tc>
                  <a:txBody>
                    <a:bodyPr/>
                    <a:lstStyle/>
                    <a:p>
                      <a:r>
                        <a:rPr lang="en-US" dirty="0"/>
                        <a:t>Display a simple report for jobseeker with application </a:t>
                      </a:r>
                      <a:r>
                        <a:rPr lang="en-US" dirty="0" err="1"/>
                        <a:t>results,including</a:t>
                      </a:r>
                      <a:r>
                        <a:rPr lang="en-US" dirty="0"/>
                        <a:t> the remained skills and </a:t>
                      </a:r>
                      <a:r>
                        <a:rPr lang="en-US" dirty="0" err="1"/>
                        <a:t>qualifictaions</a:t>
                      </a:r>
                      <a:r>
                        <a:rPr lang="en-US" dirty="0"/>
                        <a:t>.</a:t>
                      </a:r>
                    </a:p>
                  </a:txBody>
                  <a:tcPr/>
                </a:tc>
                <a:tc>
                  <a:txBody>
                    <a:bodyPr/>
                    <a:lstStyle/>
                    <a:p>
                      <a:r>
                        <a:rPr lang="en-US" dirty="0"/>
                        <a:t>Created</a:t>
                      </a:r>
                    </a:p>
                  </a:txBody>
                  <a:tcPr/>
                </a:tc>
                <a:extLst>
                  <a:ext uri="{0D108BD9-81ED-4DB2-BD59-A6C34878D82A}">
                    <a16:rowId xmlns:a16="http://schemas.microsoft.com/office/drawing/2014/main" val="8201808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Apply for a job with no selected experience.</a:t>
                      </a:r>
                    </a:p>
                  </a:txBody>
                  <a:tcPr/>
                </a:tc>
                <a:tc>
                  <a:txBody>
                    <a:bodyPr/>
                    <a:lstStyle/>
                    <a:p>
                      <a:r>
                        <a:rPr lang="en-US" dirty="0"/>
                        <a:t>Send a blank field.</a:t>
                      </a:r>
                    </a:p>
                  </a:txBody>
                  <a:tcPr/>
                </a:tc>
                <a:tc>
                  <a:txBody>
                    <a:bodyPr/>
                    <a:lstStyle/>
                    <a:p>
                      <a:r>
                        <a:rPr lang="en-US" dirty="0"/>
                        <a:t>Display error message under required field blank field</a:t>
                      </a:r>
                    </a:p>
                  </a:txBody>
                  <a:tcPr/>
                </a:tc>
                <a:tc>
                  <a:txBody>
                    <a:bodyPr/>
                    <a:lstStyle/>
                    <a:p>
                      <a:r>
                        <a:rPr lang="en-US" dirty="0"/>
                        <a:t>Rejected</a:t>
                      </a:r>
                    </a:p>
                  </a:txBody>
                  <a:tcPr/>
                </a:tc>
                <a:extLst>
                  <a:ext uri="{0D108BD9-81ED-4DB2-BD59-A6C34878D82A}">
                    <a16:rowId xmlns:a16="http://schemas.microsoft.com/office/drawing/2014/main" val="1476682303"/>
                  </a:ext>
                </a:extLst>
              </a:tr>
            </a:tbl>
          </a:graphicData>
        </a:graphic>
      </p:graphicFrame>
    </p:spTree>
    <p:extLst>
      <p:ext uri="{BB962C8B-B14F-4D97-AF65-F5344CB8AC3E}">
        <p14:creationId xmlns:p14="http://schemas.microsoft.com/office/powerpoint/2010/main" val="34960769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372EA82-F7BF-E455-3244-8BCFC5041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C3BDE63-E822-AEA3-6E25-94BD484018EE}"/>
              </a:ext>
            </a:extLst>
          </p:cNvPr>
          <p:cNvPicPr>
            <a:picLocks noChangeAspect="1"/>
          </p:cNvPicPr>
          <p:nvPr/>
        </p:nvPicPr>
        <p:blipFill rotWithShape="1">
          <a:blip r:embed="rId2">
            <a:extLst>
              <a:ext uri="{28A0092B-C50C-407E-A947-70E740481C1C}">
                <a14:useLocalDpi xmlns:a14="http://schemas.microsoft.com/office/drawing/2010/main" val="0"/>
              </a:ext>
            </a:extLst>
          </a:blip>
          <a:srcRect l="13333" r="-1" b="-1"/>
          <a:stretch/>
        </p:blipFill>
        <p:spPr>
          <a:xfrm>
            <a:off x="-2" y="4316"/>
            <a:ext cx="12191998" cy="6858000"/>
          </a:xfrm>
          <a:prstGeom prst="rect">
            <a:avLst/>
          </a:prstGeom>
        </p:spPr>
      </p:pic>
      <p:sp>
        <p:nvSpPr>
          <p:cNvPr id="27" name="Rectangle 26">
            <a:extLst>
              <a:ext uri="{FF2B5EF4-FFF2-40B4-BE49-F238E27FC236}">
                <a16:creationId xmlns:a16="http://schemas.microsoft.com/office/drawing/2014/main" id="{EA482A06-0FA1-DF3A-657C-33FC99466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82279" y="-1082279"/>
            <a:ext cx="6857999" cy="9022559"/>
          </a:xfrm>
          <a:prstGeom prst="rect">
            <a:avLst/>
          </a:prstGeom>
          <a:gradFill>
            <a:gsLst>
              <a:gs pos="55000">
                <a:srgbClr val="000000">
                  <a:alpha val="28000"/>
                </a:srgbClr>
              </a:gs>
              <a:gs pos="0">
                <a:srgbClr val="000000">
                  <a:alpha val="0"/>
                </a:srgbClr>
              </a:gs>
              <a:gs pos="100000">
                <a:srgbClr val="000000">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52DCA90-BA2F-3EA2-FAF0-0E520BBCF9D7}"/>
              </a:ext>
            </a:extLst>
          </p:cNvPr>
          <p:cNvSpPr txBox="1"/>
          <p:nvPr/>
        </p:nvSpPr>
        <p:spPr>
          <a:xfrm>
            <a:off x="322677" y="3429000"/>
            <a:ext cx="4914907" cy="1828702"/>
          </a:xfrm>
          <a:prstGeom prst="rect">
            <a:avLst/>
          </a:prstGeom>
        </p:spPr>
        <p:txBody>
          <a:bodyPr vert="horz" lIns="91440" tIns="45720" rIns="91440" bIns="45720" rtlCol="0" anchor="b">
            <a:normAutofit/>
          </a:bodyPr>
          <a:lstStyle/>
          <a:p>
            <a:pPr indent="-228600">
              <a:lnSpc>
                <a:spcPct val="90000"/>
              </a:lnSpc>
              <a:spcBef>
                <a:spcPct val="0"/>
              </a:spcBef>
              <a:spcAft>
                <a:spcPts val="600"/>
              </a:spcAft>
            </a:pPr>
            <a:r>
              <a:rPr lang="en-US" sz="4100" b="1" dirty="0">
                <a:solidFill>
                  <a:srgbClr val="FFFFFF"/>
                </a:solidFill>
                <a:latin typeface="+mj-lt"/>
                <a:ea typeface="+mj-ea"/>
                <a:cs typeface="+mj-cs"/>
              </a:rPr>
              <a:t>- 6.2.8Test Case for Apply on post.</a:t>
            </a:r>
          </a:p>
        </p:txBody>
      </p:sp>
      <p:sp useBgFill="1">
        <p:nvSpPr>
          <p:cNvPr id="32" name="Freeform: Shape 31">
            <a:extLst>
              <a:ext uri="{FF2B5EF4-FFF2-40B4-BE49-F238E27FC236}">
                <a16:creationId xmlns:a16="http://schemas.microsoft.com/office/drawing/2014/main" id="{93FEA007-DF45-098E-E939-597845C64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36"/>
            <a:ext cx="12192000" cy="6858000"/>
          </a:xfrm>
          <a:custGeom>
            <a:avLst/>
            <a:gdLst>
              <a:gd name="connsiteX0" fmla="*/ 769743 w 12192000"/>
              <a:gd name="connsiteY0" fmla="*/ 74815 h 6858000"/>
              <a:gd name="connsiteX1" fmla="*/ 72877 w 12192000"/>
              <a:gd name="connsiteY1" fmla="*/ 771681 h 6858000"/>
              <a:gd name="connsiteX2" fmla="*/ 72877 w 12192000"/>
              <a:gd name="connsiteY2" fmla="*/ 6089552 h 6858000"/>
              <a:gd name="connsiteX3" fmla="*/ 769743 w 12192000"/>
              <a:gd name="connsiteY3" fmla="*/ 6786418 h 6858000"/>
              <a:gd name="connsiteX4" fmla="*/ 11422261 w 12192000"/>
              <a:gd name="connsiteY4" fmla="*/ 6786418 h 6858000"/>
              <a:gd name="connsiteX5" fmla="*/ 12119127 w 12192000"/>
              <a:gd name="connsiteY5" fmla="*/ 6089552 h 6858000"/>
              <a:gd name="connsiteX6" fmla="*/ 12119127 w 12192000"/>
              <a:gd name="connsiteY6" fmla="*/ 771681 h 6858000"/>
              <a:gd name="connsiteX7" fmla="*/ 11422261 w 12192000"/>
              <a:gd name="connsiteY7" fmla="*/ 7481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69743" y="74815"/>
                </a:moveTo>
                <a:cubicBezTo>
                  <a:pt x="384875" y="74815"/>
                  <a:pt x="72877" y="386813"/>
                  <a:pt x="72877" y="771681"/>
                </a:cubicBezTo>
                <a:lnTo>
                  <a:pt x="72877" y="6089552"/>
                </a:lnTo>
                <a:cubicBezTo>
                  <a:pt x="72877" y="6474420"/>
                  <a:pt x="384875" y="6786418"/>
                  <a:pt x="769743" y="6786418"/>
                </a:cubicBezTo>
                <a:lnTo>
                  <a:pt x="11422261" y="6786418"/>
                </a:lnTo>
                <a:cubicBezTo>
                  <a:pt x="11807129" y="6786418"/>
                  <a:pt x="12119127" y="6474420"/>
                  <a:pt x="12119127" y="6089552"/>
                </a:cubicBezTo>
                <a:lnTo>
                  <a:pt x="12119127" y="771681"/>
                </a:lnTo>
                <a:cubicBezTo>
                  <a:pt x="12119127" y="386813"/>
                  <a:pt x="11807129" y="74815"/>
                  <a:pt x="11422261" y="74815"/>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716338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8A8B5D-091F-8F28-EAE5-D366B96B2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94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FC3BDE63-E822-AEA3-6E25-94BD484018EE}"/>
              </a:ext>
            </a:extLst>
          </p:cNvPr>
          <p:cNvPicPr>
            <a:picLocks noChangeAspect="1"/>
          </p:cNvPicPr>
          <p:nvPr/>
        </p:nvPicPr>
        <p:blipFill rotWithShape="1">
          <a:blip r:embed="rId2">
            <a:extLst>
              <a:ext uri="{28A0092B-C50C-407E-A947-70E740481C1C}">
                <a14:useLocalDpi xmlns:a14="http://schemas.microsoft.com/office/drawing/2010/main" val="0"/>
              </a:ext>
            </a:extLst>
          </a:blip>
          <a:srcRect l="2807" r="2541"/>
          <a:stretch/>
        </p:blipFill>
        <p:spPr>
          <a:xfrm>
            <a:off x="1" y="-1055"/>
            <a:ext cx="12191998" cy="6859055"/>
          </a:xfrm>
          <a:prstGeom prst="rect">
            <a:avLst/>
          </a:prstGeom>
        </p:spPr>
      </p:pic>
      <p:sp>
        <p:nvSpPr>
          <p:cNvPr id="39" name="Rectangle 38">
            <a:extLst>
              <a:ext uri="{FF2B5EF4-FFF2-40B4-BE49-F238E27FC236}">
                <a16:creationId xmlns:a16="http://schemas.microsoft.com/office/drawing/2014/main" id="{EA482A06-0FA1-DF3A-657C-33FC99466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5341" y="-345340"/>
            <a:ext cx="6857999" cy="7548682"/>
          </a:xfrm>
          <a:prstGeom prst="rect">
            <a:avLst/>
          </a:prstGeom>
          <a:gradFill>
            <a:gsLst>
              <a:gs pos="55000">
                <a:srgbClr val="000000">
                  <a:alpha val="40000"/>
                </a:srgbClr>
              </a:gs>
              <a:gs pos="0">
                <a:srgbClr val="000000">
                  <a:alpha val="0"/>
                </a:srgbClr>
              </a:gs>
              <a:gs pos="100000">
                <a:srgbClr val="000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52DCA90-BA2F-3EA2-FAF0-0E520BBCF9D7}"/>
              </a:ext>
            </a:extLst>
          </p:cNvPr>
          <p:cNvSpPr txBox="1"/>
          <p:nvPr/>
        </p:nvSpPr>
        <p:spPr>
          <a:xfrm>
            <a:off x="308389" y="745440"/>
            <a:ext cx="6253397" cy="3559859"/>
          </a:xfrm>
          <a:prstGeom prst="rect">
            <a:avLst/>
          </a:prstGeom>
        </p:spPr>
        <p:txBody>
          <a:bodyPr vert="horz" lIns="91440" tIns="45720" rIns="91440" bIns="45720" rtlCol="0" anchor="t">
            <a:normAutofit/>
          </a:bodyPr>
          <a:lstStyle/>
          <a:p>
            <a:pPr indent="-228600">
              <a:lnSpc>
                <a:spcPct val="90000"/>
              </a:lnSpc>
              <a:spcBef>
                <a:spcPct val="0"/>
              </a:spcBef>
              <a:spcAft>
                <a:spcPts val="600"/>
              </a:spcAft>
            </a:pPr>
            <a:r>
              <a:rPr lang="en-US" sz="4800" b="1" dirty="0">
                <a:solidFill>
                  <a:srgbClr val="FFFFFF"/>
                </a:solidFill>
                <a:latin typeface="+mj-lt"/>
                <a:ea typeface="+mj-ea"/>
                <a:cs typeface="+mj-cs"/>
              </a:rPr>
              <a:t>- 6.2.8Test Case for Apply on post.</a:t>
            </a:r>
          </a:p>
        </p:txBody>
      </p:sp>
      <p:sp useBgFill="1">
        <p:nvSpPr>
          <p:cNvPr id="41" name="Freeform: Shape 40">
            <a:extLst>
              <a:ext uri="{FF2B5EF4-FFF2-40B4-BE49-F238E27FC236}">
                <a16:creationId xmlns:a16="http://schemas.microsoft.com/office/drawing/2014/main" id="{A007258F-B97F-F3D0-C605-607D51065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5529264"/>
            <a:ext cx="12192000" cy="1328737"/>
          </a:xfrm>
          <a:custGeom>
            <a:avLst/>
            <a:gdLst>
              <a:gd name="connsiteX0" fmla="*/ 0 w 12192000"/>
              <a:gd name="connsiteY0" fmla="*/ 0 h 1328737"/>
              <a:gd name="connsiteX1" fmla="*/ 1 w 12192000"/>
              <a:gd name="connsiteY1" fmla="*/ 0 h 1328737"/>
              <a:gd name="connsiteX2" fmla="*/ 1 w 12192000"/>
              <a:gd name="connsiteY2" fmla="*/ 131028 h 1328737"/>
              <a:gd name="connsiteX3" fmla="*/ 13428 w 12192000"/>
              <a:gd name="connsiteY3" fmla="*/ 264218 h 1328737"/>
              <a:gd name="connsiteX4" fmla="*/ 660931 w 12192000"/>
              <a:gd name="connsiteY4" fmla="*/ 791948 h 1328737"/>
              <a:gd name="connsiteX5" fmla="*/ 11531069 w 12192000"/>
              <a:gd name="connsiteY5" fmla="*/ 791948 h 1328737"/>
              <a:gd name="connsiteX6" fmla="*/ 12192000 w 12192000"/>
              <a:gd name="connsiteY6" fmla="*/ 131017 h 1328737"/>
              <a:gd name="connsiteX7" fmla="*/ 12192000 w 12192000"/>
              <a:gd name="connsiteY7" fmla="*/ 1328737 h 1328737"/>
              <a:gd name="connsiteX8" fmla="*/ 0 w 12192000"/>
              <a:gd name="connsiteY8" fmla="*/ 1328737 h 13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328737">
                <a:moveTo>
                  <a:pt x="0" y="0"/>
                </a:moveTo>
                <a:lnTo>
                  <a:pt x="1" y="0"/>
                </a:lnTo>
                <a:lnTo>
                  <a:pt x="1" y="131028"/>
                </a:lnTo>
                <a:lnTo>
                  <a:pt x="13428" y="264218"/>
                </a:lnTo>
                <a:cubicBezTo>
                  <a:pt x="75057" y="565393"/>
                  <a:pt x="341537" y="791948"/>
                  <a:pt x="660931" y="791948"/>
                </a:cubicBezTo>
                <a:lnTo>
                  <a:pt x="11531069" y="791948"/>
                </a:lnTo>
                <a:cubicBezTo>
                  <a:pt x="11896091" y="791948"/>
                  <a:pt x="12192000" y="496039"/>
                  <a:pt x="12192000" y="131017"/>
                </a:cubicBezTo>
                <a:lnTo>
                  <a:pt x="12192000" y="1328737"/>
                </a:lnTo>
                <a:lnTo>
                  <a:pt x="0" y="1328737"/>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412226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77</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526534"/>
            <a:ext cx="12192000" cy="369332"/>
          </a:xfrm>
          <a:prstGeom prst="rect">
            <a:avLst/>
          </a:prstGeom>
          <a:noFill/>
        </p:spPr>
        <p:txBody>
          <a:bodyPr wrap="square" rtlCol="0">
            <a:spAutoFit/>
          </a:bodyPr>
          <a:lstStyle/>
          <a:p>
            <a:pPr algn="ctr"/>
            <a:r>
              <a:rPr lang="en-US" b="1" i="0" dirty="0">
                <a:solidFill>
                  <a:srgbClr val="0070C0"/>
                </a:solidFill>
                <a:effectLst/>
                <a:latin typeface="Söhne"/>
              </a:rPr>
              <a:t>-&gt;</a:t>
            </a:r>
            <a:r>
              <a:rPr lang="en-US" b="1" dirty="0">
                <a:solidFill>
                  <a:srgbClr val="0070C0"/>
                </a:solidFill>
                <a:latin typeface="Söhne"/>
              </a:rPr>
              <a:t>Chapter 7 : </a:t>
            </a:r>
            <a:r>
              <a:rPr lang="en-US" sz="1800" b="0" i="0" u="none" strike="noStrike" baseline="0" dirty="0">
                <a:solidFill>
                  <a:srgbClr val="0070C0"/>
                </a:solidFill>
              </a:rPr>
              <a:t>CONCLUSION </a:t>
            </a:r>
            <a:endParaRPr lang="en-US" dirty="0">
              <a:solidFill>
                <a:srgbClr val="0070C0"/>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ACA14F3-58BD-B25A-674A-15336B16009D}"/>
              </a:ext>
            </a:extLst>
          </p:cNvPr>
          <p:cNvSpPr txBox="1"/>
          <p:nvPr/>
        </p:nvSpPr>
        <p:spPr>
          <a:xfrm>
            <a:off x="340138" y="1110343"/>
            <a:ext cx="11493582" cy="2031325"/>
          </a:xfrm>
          <a:prstGeom prst="rect">
            <a:avLst/>
          </a:prstGeom>
          <a:noFill/>
        </p:spPr>
        <p:txBody>
          <a:bodyPr wrap="square" rtlCol="0">
            <a:spAutoFit/>
          </a:bodyPr>
          <a:lstStyle/>
          <a:p>
            <a:r>
              <a:rPr lang="en-US" dirty="0">
                <a:solidFill>
                  <a:srgbClr val="000000"/>
                </a:solidFill>
                <a:latin typeface="Times New Roman" panose="02020603050405020304" pitchFamily="18" charset="0"/>
              </a:rPr>
              <a:t>-</a:t>
            </a:r>
            <a:r>
              <a:rPr lang="en-US" sz="1800" b="0" i="0" u="none" strike="noStrike" baseline="0" dirty="0">
                <a:solidFill>
                  <a:srgbClr val="000000"/>
                </a:solidFill>
                <a:latin typeface="Times New Roman" panose="02020603050405020304" pitchFamily="18" charset="0"/>
              </a:rPr>
              <a:t>This chapter wraps up the dissertation with a critical assessment of the system, lessons gained, and recommendations for 	future research.</a:t>
            </a:r>
          </a:p>
          <a:p>
            <a:endParaRPr lang="en-US" dirty="0">
              <a:solidFill>
                <a:srgbClr val="000000"/>
              </a:solidFill>
              <a:latin typeface="Times New Roman" panose="02020603050405020304" pitchFamily="18" charset="0"/>
            </a:endParaRPr>
          </a:p>
          <a:p>
            <a:r>
              <a:rPr lang="en-US" b="1" dirty="0">
                <a:solidFill>
                  <a:srgbClr val="000000"/>
                </a:solidFill>
                <a:latin typeface="Times New Roman" panose="02020603050405020304" pitchFamily="18" charset="0"/>
              </a:rPr>
              <a:t>8</a:t>
            </a:r>
            <a:r>
              <a:rPr lang="en-US" sz="1800" b="1" i="0" u="none" strike="noStrike" baseline="0" dirty="0">
                <a:solidFill>
                  <a:srgbClr val="000000"/>
                </a:solidFill>
                <a:latin typeface="Times New Roman" panose="02020603050405020304" pitchFamily="18" charset="0"/>
              </a:rPr>
              <a:t>.1 </a:t>
            </a:r>
            <a:r>
              <a:rPr lang="en-US" b="1" i="0" u="none" strike="noStrike" baseline="0" dirty="0">
                <a:solidFill>
                  <a:schemeClr val="bg1"/>
                </a:solidFill>
                <a:latin typeface="Times New Roman" panose="02020603050405020304" pitchFamily="18" charset="0"/>
              </a:rPr>
              <a:t>Critical Assessment for </a:t>
            </a:r>
            <a:r>
              <a:rPr lang="en-US" b="1" dirty="0">
                <a:solidFill>
                  <a:schemeClr val="bg1"/>
                </a:solidFill>
              </a:rPr>
              <a:t>Job Recommendation System Recommendation :</a:t>
            </a:r>
          </a:p>
          <a:p>
            <a:pPr lvl="1"/>
            <a:r>
              <a:rPr lang="en-US" dirty="0">
                <a:solidFill>
                  <a:schemeClr val="bg1"/>
                </a:solidFill>
              </a:rPr>
              <a:t>a well-designed job recommendation system offers significant benefits to both job seekers and employers, streamlining the job matching process, enhancing the candidate experience, and improving recruitment outcomes</a:t>
            </a:r>
          </a:p>
        </p:txBody>
      </p:sp>
      <p:sp>
        <p:nvSpPr>
          <p:cNvPr id="10" name="TextBox 9">
            <a:extLst>
              <a:ext uri="{FF2B5EF4-FFF2-40B4-BE49-F238E27FC236}">
                <a16:creationId xmlns:a16="http://schemas.microsoft.com/office/drawing/2014/main" id="{4FA7CDAF-3A97-7340-98C0-E6656F442FCD}"/>
              </a:ext>
            </a:extLst>
          </p:cNvPr>
          <p:cNvSpPr txBox="1"/>
          <p:nvPr/>
        </p:nvSpPr>
        <p:spPr>
          <a:xfrm>
            <a:off x="340137" y="3259133"/>
            <a:ext cx="11565724" cy="3139321"/>
          </a:xfrm>
          <a:prstGeom prst="rect">
            <a:avLst/>
          </a:prstGeom>
          <a:noFill/>
        </p:spPr>
        <p:txBody>
          <a:bodyPr wrap="square" rtlCol="0">
            <a:spAutoFit/>
          </a:bodyPr>
          <a:lstStyle/>
          <a:p>
            <a:r>
              <a:rPr lang="en-US" sz="1600" b="1" dirty="0">
                <a:solidFill>
                  <a:schemeClr val="bg1"/>
                </a:solidFill>
              </a:rPr>
              <a:t>8.2</a:t>
            </a:r>
            <a:r>
              <a:rPr lang="en-US" dirty="0">
                <a:solidFill>
                  <a:schemeClr val="bg1"/>
                </a:solidFill>
              </a:rPr>
              <a:t> key points:</a:t>
            </a:r>
          </a:p>
          <a:p>
            <a:r>
              <a:rPr lang="en-US" dirty="0">
                <a:solidFill>
                  <a:schemeClr val="bg1"/>
                </a:solidFill>
              </a:rPr>
              <a:t>   1. </a:t>
            </a:r>
            <a:r>
              <a:rPr lang="en-US" b="1" dirty="0">
                <a:solidFill>
                  <a:schemeClr val="bg1"/>
                </a:solidFill>
              </a:rPr>
              <a:t>Enhanced Matching Accuracy</a:t>
            </a:r>
            <a:r>
              <a:rPr lang="en-US" dirty="0">
                <a:solidFill>
                  <a:schemeClr val="bg1"/>
                </a:solidFill>
              </a:rPr>
              <a:t>: By leveraging advanced algorithms, including machine learning like </a:t>
            </a:r>
          </a:p>
          <a:p>
            <a:r>
              <a:rPr lang="en-US" dirty="0">
                <a:solidFill>
                  <a:schemeClr val="bg1"/>
                </a:solidFill>
              </a:rPr>
              <a:t>      TF-IDF job recommendation systems can analyze vast amounts of data to accurately match candidates   </a:t>
            </a:r>
          </a:p>
          <a:p>
            <a:r>
              <a:rPr lang="en-US" dirty="0">
                <a:solidFill>
                  <a:schemeClr val="bg1"/>
                </a:solidFill>
              </a:rPr>
              <a:t>      with job opportunities that align with their skills  </a:t>
            </a:r>
          </a:p>
          <a:p>
            <a:r>
              <a:rPr lang="en-US" dirty="0">
                <a:solidFill>
                  <a:schemeClr val="bg1"/>
                </a:solidFill>
              </a:rPr>
              <a:t>   2.</a:t>
            </a:r>
            <a:r>
              <a:rPr lang="en-US" b="1" dirty="0"/>
              <a:t> </a:t>
            </a:r>
            <a:r>
              <a:rPr lang="en-US" b="1" dirty="0">
                <a:solidFill>
                  <a:schemeClr val="bg1"/>
                </a:solidFill>
              </a:rPr>
              <a:t>Efficiency and Time Savings</a:t>
            </a:r>
            <a:r>
              <a:rPr lang="en-US" dirty="0">
                <a:solidFill>
                  <a:schemeClr val="bg1"/>
                </a:solidFill>
              </a:rPr>
              <a:t>: For job seekers, these systems reduce the time spent searching for       </a:t>
            </a:r>
          </a:p>
          <a:p>
            <a:r>
              <a:rPr lang="en-US" dirty="0">
                <a:solidFill>
                  <a:schemeClr val="bg1"/>
                </a:solidFill>
              </a:rPr>
              <a:t>       relevant positions by providing personalized job recommendations. For employers, the automated</a:t>
            </a:r>
          </a:p>
          <a:p>
            <a:r>
              <a:rPr lang="en-US" dirty="0">
                <a:solidFill>
                  <a:schemeClr val="bg1"/>
                </a:solidFill>
              </a:rPr>
              <a:t>       filtering and ranking of candidates can significantly cut down the time and effort required to identify</a:t>
            </a:r>
          </a:p>
          <a:p>
            <a:r>
              <a:rPr lang="en-US" dirty="0">
                <a:solidFill>
                  <a:schemeClr val="bg1"/>
                </a:solidFill>
              </a:rPr>
              <a:t>       suitable applicants.</a:t>
            </a:r>
          </a:p>
          <a:p>
            <a:r>
              <a:rPr lang="en-US" dirty="0">
                <a:solidFill>
                  <a:schemeClr val="bg1"/>
                </a:solidFill>
              </a:rPr>
              <a:t>   3.</a:t>
            </a:r>
            <a:r>
              <a:rPr lang="en-US" b="1" dirty="0"/>
              <a:t> </a:t>
            </a:r>
            <a:r>
              <a:rPr lang="en-US" b="1" dirty="0">
                <a:solidFill>
                  <a:schemeClr val="bg1"/>
                </a:solidFill>
              </a:rPr>
              <a:t>Personalization</a:t>
            </a:r>
            <a:r>
              <a:rPr lang="en-US" dirty="0">
                <a:solidFill>
                  <a:schemeClr val="bg1"/>
                </a:solidFill>
              </a:rPr>
              <a:t>: Job recommendation systems can offer highly personalized job suggestions based on</a:t>
            </a:r>
          </a:p>
          <a:p>
            <a:r>
              <a:rPr lang="en-US" dirty="0">
                <a:solidFill>
                  <a:schemeClr val="bg1"/>
                </a:solidFill>
              </a:rPr>
              <a:t>      an individual’s profile. This level of customization enhances user </a:t>
            </a:r>
          </a:p>
          <a:p>
            <a:r>
              <a:rPr lang="en-US" dirty="0">
                <a:solidFill>
                  <a:schemeClr val="bg1"/>
                </a:solidFill>
              </a:rPr>
              <a:t>      satisfaction and engagement</a:t>
            </a:r>
          </a:p>
        </p:txBody>
      </p:sp>
    </p:spTree>
    <p:extLst>
      <p:ext uri="{BB962C8B-B14F-4D97-AF65-F5344CB8AC3E}">
        <p14:creationId xmlns:p14="http://schemas.microsoft.com/office/powerpoint/2010/main" val="2561671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78</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526534"/>
            <a:ext cx="12192000" cy="369332"/>
          </a:xfrm>
          <a:prstGeom prst="rect">
            <a:avLst/>
          </a:prstGeom>
          <a:noFill/>
        </p:spPr>
        <p:txBody>
          <a:bodyPr wrap="square" rtlCol="0">
            <a:spAutoFit/>
          </a:bodyPr>
          <a:lstStyle/>
          <a:p>
            <a:pPr algn="ctr"/>
            <a:r>
              <a:rPr lang="en-US" b="1" i="0" dirty="0">
                <a:solidFill>
                  <a:srgbClr val="0070C0"/>
                </a:solidFill>
                <a:effectLst/>
                <a:latin typeface="Söhne"/>
              </a:rPr>
              <a:t>-&gt;</a:t>
            </a:r>
            <a:r>
              <a:rPr lang="en-US" b="1" dirty="0">
                <a:solidFill>
                  <a:srgbClr val="0070C0"/>
                </a:solidFill>
                <a:latin typeface="Söhne"/>
              </a:rPr>
              <a:t>Chapter 7 : </a:t>
            </a:r>
            <a:r>
              <a:rPr lang="en-US" sz="1800" b="0" i="0" u="none" strike="noStrike" baseline="0" dirty="0">
                <a:solidFill>
                  <a:srgbClr val="0070C0"/>
                </a:solidFill>
              </a:rPr>
              <a:t>CONCLUSION </a:t>
            </a:r>
            <a:endParaRPr lang="en-US" dirty="0">
              <a:solidFill>
                <a:srgbClr val="0070C0"/>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ACA14F3-58BD-B25A-674A-15336B16009D}"/>
              </a:ext>
            </a:extLst>
          </p:cNvPr>
          <p:cNvSpPr txBox="1"/>
          <p:nvPr/>
        </p:nvSpPr>
        <p:spPr>
          <a:xfrm>
            <a:off x="340137" y="1099234"/>
            <a:ext cx="11227483"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rPr>
              <a:t>      4.</a:t>
            </a:r>
            <a:r>
              <a:rPr lang="en-US" dirty="0">
                <a:solidFill>
                  <a:schemeClr val="bg1"/>
                </a:solidFill>
              </a:rPr>
              <a:t> </a:t>
            </a:r>
            <a:r>
              <a:rPr lang="en-US" b="1" dirty="0">
                <a:solidFill>
                  <a:schemeClr val="bg1"/>
                </a:solidFill>
              </a:rPr>
              <a:t>Increased Reach and Opportunities: </a:t>
            </a:r>
            <a:r>
              <a:rPr lang="en-US" dirty="0">
                <a:solidFill>
                  <a:schemeClr val="bg1"/>
                </a:solidFill>
              </a:rPr>
              <a:t>These systems can uncover opportunities that candidates</a:t>
            </a:r>
          </a:p>
          <a:p>
            <a:r>
              <a:rPr lang="en-US" dirty="0">
                <a:solidFill>
                  <a:schemeClr val="bg1"/>
                </a:solidFill>
              </a:rPr>
              <a:t>        might not find through traditional search methods, increasing the visibility of lesser-known positions</a:t>
            </a:r>
          </a:p>
          <a:p>
            <a:r>
              <a:rPr lang="en-US" dirty="0">
                <a:solidFill>
                  <a:schemeClr val="bg1"/>
                </a:solidFill>
              </a:rPr>
              <a:t>        and helping employers reach a broader pool of potential hires</a:t>
            </a:r>
          </a:p>
          <a:p>
            <a:r>
              <a:rPr lang="en-US" b="1" dirty="0">
                <a:solidFill>
                  <a:schemeClr val="bg1"/>
                </a:solidFill>
                <a:latin typeface="Times New Roman" panose="02020603050405020304" pitchFamily="18" charset="0"/>
              </a:rPr>
              <a:t>      5.</a:t>
            </a:r>
            <a:r>
              <a:rPr lang="en-US" b="1" dirty="0">
                <a:solidFill>
                  <a:schemeClr val="bg1"/>
                </a:solidFill>
              </a:rPr>
              <a:t> Data-Driven Insights</a:t>
            </a:r>
            <a:r>
              <a:rPr lang="en-US" dirty="0">
                <a:solidFill>
                  <a:schemeClr val="bg1"/>
                </a:solidFill>
              </a:rPr>
              <a:t>: By analyzing trends and patterns in job searches and applications, these</a:t>
            </a:r>
          </a:p>
          <a:p>
            <a:r>
              <a:rPr lang="en-US" dirty="0">
                <a:solidFill>
                  <a:schemeClr val="bg1"/>
                </a:solidFill>
              </a:rPr>
              <a:t>         systems provide valuable insights to both job seekers and employers. Job seekers can understand</a:t>
            </a:r>
          </a:p>
          <a:p>
            <a:r>
              <a:rPr lang="en-US" dirty="0">
                <a:solidFill>
                  <a:schemeClr val="bg1"/>
                </a:solidFill>
              </a:rPr>
              <a:t>         in-demand skills and adjust their profiles accordingly, while employers can refine their job postings</a:t>
            </a:r>
          </a:p>
          <a:p>
            <a:r>
              <a:rPr lang="en-US" dirty="0">
                <a:solidFill>
                  <a:schemeClr val="bg1"/>
                </a:solidFill>
              </a:rPr>
              <a:t>        and recruitment strategies.</a:t>
            </a:r>
            <a:endParaRPr lang="en-US" b="1" dirty="0">
              <a:solidFill>
                <a:schemeClr val="bg1"/>
              </a:solidFill>
              <a:latin typeface="Times New Roman" panose="02020603050405020304" pitchFamily="18" charset="0"/>
            </a:endParaRPr>
          </a:p>
        </p:txBody>
      </p:sp>
      <p:sp>
        <p:nvSpPr>
          <p:cNvPr id="10" name="TextBox 9">
            <a:extLst>
              <a:ext uri="{FF2B5EF4-FFF2-40B4-BE49-F238E27FC236}">
                <a16:creationId xmlns:a16="http://schemas.microsoft.com/office/drawing/2014/main" id="{4FA7CDAF-3A97-7340-98C0-E6656F442FCD}"/>
              </a:ext>
            </a:extLst>
          </p:cNvPr>
          <p:cNvSpPr txBox="1"/>
          <p:nvPr/>
        </p:nvSpPr>
        <p:spPr>
          <a:xfrm>
            <a:off x="340137" y="3259133"/>
            <a:ext cx="11565724" cy="2985433"/>
          </a:xfrm>
          <a:prstGeom prst="rect">
            <a:avLst/>
          </a:prstGeom>
          <a:noFill/>
        </p:spPr>
        <p:txBody>
          <a:bodyPr wrap="square" rtlCol="0">
            <a:spAutoFit/>
          </a:bodyPr>
          <a:lstStyle/>
          <a:p>
            <a:r>
              <a:rPr lang="en-US" sz="1600" b="1" dirty="0">
                <a:solidFill>
                  <a:schemeClr val="bg1"/>
                </a:solidFill>
              </a:rPr>
              <a:t>8.3 Future Directions</a:t>
            </a:r>
            <a:r>
              <a:rPr lang="en-US" dirty="0">
                <a:solidFill>
                  <a:schemeClr val="bg1"/>
                </a:solidFill>
              </a:rPr>
              <a:t>:</a:t>
            </a:r>
          </a:p>
          <a:p>
            <a:r>
              <a:rPr lang="en-US" dirty="0">
                <a:solidFill>
                  <a:schemeClr val="bg1"/>
                </a:solidFill>
              </a:rPr>
              <a:t>   1. </a:t>
            </a:r>
            <a:r>
              <a:rPr lang="en-US" b="1" dirty="0">
                <a:solidFill>
                  <a:schemeClr val="bg1"/>
                </a:solidFill>
              </a:rPr>
              <a:t>Enhanced Interactivity</a:t>
            </a:r>
            <a:r>
              <a:rPr lang="en-US" dirty="0">
                <a:solidFill>
                  <a:schemeClr val="bg1"/>
                </a:solidFill>
              </a:rPr>
              <a:t>: More interactive platforms with chatbots and virtual assistants to guide job</a:t>
            </a:r>
          </a:p>
          <a:p>
            <a:r>
              <a:rPr lang="en-US" dirty="0">
                <a:solidFill>
                  <a:schemeClr val="bg1"/>
                </a:solidFill>
              </a:rPr>
              <a:t>      seekers through the application process.   </a:t>
            </a:r>
          </a:p>
          <a:p>
            <a:r>
              <a:rPr lang="en-US" dirty="0">
                <a:solidFill>
                  <a:schemeClr val="bg1"/>
                </a:solidFill>
              </a:rPr>
              <a:t>   2.</a:t>
            </a:r>
            <a:r>
              <a:rPr lang="en-US" b="1" dirty="0">
                <a:solidFill>
                  <a:schemeClr val="bg1"/>
                </a:solidFill>
              </a:rPr>
              <a:t>Greater Integration with Social Media</a:t>
            </a:r>
            <a:r>
              <a:rPr lang="en-US" dirty="0">
                <a:solidFill>
                  <a:schemeClr val="bg1"/>
                </a:solidFill>
              </a:rPr>
              <a:t>: Leveraging social networks to gather more comprehensive </a:t>
            </a:r>
          </a:p>
          <a:p>
            <a:r>
              <a:rPr lang="en-US" dirty="0">
                <a:solidFill>
                  <a:schemeClr val="bg1"/>
                </a:solidFill>
              </a:rPr>
              <a:t>      candidate profiles and offer more accurate recommendations.   </a:t>
            </a:r>
          </a:p>
          <a:p>
            <a:endParaRPr lang="en-US" dirty="0">
              <a:solidFill>
                <a:schemeClr val="bg1"/>
              </a:solidFill>
            </a:endParaRPr>
          </a:p>
          <a:p>
            <a:r>
              <a:rPr lang="en-US" sz="1600" b="1" dirty="0">
                <a:solidFill>
                  <a:schemeClr val="bg1"/>
                </a:solidFill>
              </a:rPr>
              <a:t>8.4 summary :</a:t>
            </a:r>
          </a:p>
          <a:p>
            <a:r>
              <a:rPr lang="en-US" sz="1600" dirty="0">
                <a:solidFill>
                  <a:schemeClr val="bg1"/>
                </a:solidFill>
              </a:rPr>
              <a:t>job recommendation systems represent a critical tool in the modern recruitment landscape, driving efficiency, personalization, and better outcomes for all stakeholders involved. The continuous advancements in technology promise even greater enhancements in the future, making these systems indispensable in the job search and recruitment processes</a:t>
            </a:r>
            <a:endParaRPr lang="en-US" sz="1600" b="1" dirty="0">
              <a:solidFill>
                <a:schemeClr val="bg1"/>
              </a:solidFill>
            </a:endParaRPr>
          </a:p>
        </p:txBody>
      </p:sp>
    </p:spTree>
    <p:extLst>
      <p:ext uri="{BB962C8B-B14F-4D97-AF65-F5344CB8AC3E}">
        <p14:creationId xmlns:p14="http://schemas.microsoft.com/office/powerpoint/2010/main" val="2596646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79</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526534"/>
            <a:ext cx="12192000" cy="369332"/>
          </a:xfrm>
          <a:prstGeom prst="rect">
            <a:avLst/>
          </a:prstGeom>
          <a:noFill/>
        </p:spPr>
        <p:txBody>
          <a:bodyPr wrap="square" rtlCol="0">
            <a:spAutoFit/>
          </a:bodyPr>
          <a:lstStyle/>
          <a:p>
            <a:pPr algn="ctr"/>
            <a:r>
              <a:rPr lang="en-US" b="1" i="0" dirty="0">
                <a:solidFill>
                  <a:srgbClr val="0070C0"/>
                </a:solidFill>
                <a:effectLst/>
                <a:latin typeface="Söhne"/>
              </a:rPr>
              <a:t>-&gt;</a:t>
            </a:r>
            <a:r>
              <a:rPr lang="en-US" b="1" dirty="0">
                <a:solidFill>
                  <a:srgbClr val="0070C0"/>
                </a:solidFill>
                <a:latin typeface="Söhne"/>
              </a:rPr>
              <a:t>Chapter 7 : </a:t>
            </a:r>
            <a:r>
              <a:rPr lang="en-US" sz="1800" b="0" i="0" u="none" strike="noStrike" baseline="0" dirty="0">
                <a:solidFill>
                  <a:srgbClr val="0070C0"/>
                </a:solidFill>
              </a:rPr>
              <a:t>CONCLUSION </a:t>
            </a:r>
            <a:endParaRPr lang="en-US" dirty="0">
              <a:solidFill>
                <a:srgbClr val="0070C0"/>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ACA14F3-58BD-B25A-674A-15336B16009D}"/>
              </a:ext>
            </a:extLst>
          </p:cNvPr>
          <p:cNvSpPr txBox="1"/>
          <p:nvPr/>
        </p:nvSpPr>
        <p:spPr>
          <a:xfrm>
            <a:off x="358281" y="895866"/>
            <a:ext cx="11227483" cy="5847755"/>
          </a:xfrm>
          <a:prstGeom prst="rect">
            <a:avLst/>
          </a:prstGeom>
          <a:noFill/>
        </p:spPr>
        <p:txBody>
          <a:bodyPr wrap="square" rtlCol="0">
            <a:spAutoFit/>
          </a:bodyPr>
          <a:lstStyle/>
          <a:p>
            <a:r>
              <a:rPr lang="en-US" sz="1600" b="1" i="0" u="none" strike="noStrike" baseline="0" dirty="0">
                <a:solidFill>
                  <a:srgbClr val="000000"/>
                </a:solidFill>
              </a:rPr>
              <a:t>8.5 Lessons Learnt : </a:t>
            </a:r>
            <a:r>
              <a:rPr lang="en-US" sz="1800" b="0" i="0" u="none" strike="noStrike" baseline="0" dirty="0">
                <a:solidFill>
                  <a:srgbClr val="000000"/>
                </a:solidFill>
                <a:latin typeface="Times New Roman" panose="02020603050405020304" pitchFamily="18" charset="0"/>
              </a:rPr>
              <a:t>During the course of this project considerable number of new concepts and lessons were learnt and they are listed below. </a:t>
            </a:r>
          </a:p>
          <a:p>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understanding of Software Engineering was obtained. It was understood that Software Engineering is all about  </a:t>
            </a:r>
          </a:p>
          <a:p>
            <a:r>
              <a:rPr lang="en-US"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 engineering the artifact from the inception to the release and for this modeling plays an important role. </a:t>
            </a:r>
          </a:p>
          <a:p>
            <a:endParaRPr lang="en-US" sz="1600" b="1" i="0" u="none" strike="noStrike" baseline="0" dirty="0">
              <a:solidFill>
                <a:srgbClr val="000000"/>
              </a:solidFill>
            </a:endParaRPr>
          </a:p>
          <a:p>
            <a:r>
              <a:rPr lang="en-US" sz="1600" b="1" dirty="0">
                <a:solidFill>
                  <a:srgbClr val="000000"/>
                </a:solidFill>
              </a:rPr>
              <a:t>   </a:t>
            </a:r>
            <a:r>
              <a:rPr lang="en-US" sz="1600" b="1" i="0" u="none" strike="noStrike" baseline="0" dirty="0">
                <a:solidFill>
                  <a:srgbClr val="000000"/>
                </a:solidFill>
              </a:rPr>
              <a:t>-</a:t>
            </a:r>
            <a:r>
              <a:rPr lang="en-US" sz="1800" b="0" i="0" u="none" strike="noStrike" baseline="0" dirty="0">
                <a:solidFill>
                  <a:srgbClr val="000000"/>
                </a:solidFill>
                <a:latin typeface="Times New Roman" panose="02020603050405020304" pitchFamily="18" charset="0"/>
              </a:rPr>
              <a:t>Software Project Management - From project proposal through final system implementation, all aspects of a typical</a:t>
            </a:r>
          </a:p>
          <a:p>
            <a:r>
              <a:rPr lang="en-US"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  software project were thoroughly covered </a:t>
            </a:r>
          </a:p>
          <a:p>
            <a:endParaRPr lang="en-US" dirty="0">
              <a:solidFill>
                <a:srgbClr val="000000"/>
              </a:solidFill>
              <a:latin typeface="Times New Roman" panose="02020603050405020304" pitchFamily="18" charset="0"/>
            </a:endParaRPr>
          </a:p>
          <a:p>
            <a:r>
              <a:rPr lang="en-US" sz="1600" b="1"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An insight to proper documentation was well covered. The importance of documentation at all stages of the Software</a:t>
            </a:r>
          </a:p>
          <a:p>
            <a:r>
              <a:rPr lang="en-US"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   Life Cycle was clearly understood. </a:t>
            </a:r>
          </a:p>
          <a:p>
            <a:endParaRPr lang="en-US" dirty="0">
              <a:solidFill>
                <a:srgbClr val="000000"/>
              </a:solidFill>
              <a:latin typeface="Times New Roman" panose="02020603050405020304" pitchFamily="18" charset="0"/>
            </a:endParaRPr>
          </a:p>
          <a:p>
            <a:r>
              <a:rPr lang="en-US" sz="1600" b="1"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The application of Object Oriented concepts in analysis, design and implementation stages to create more practical,</a:t>
            </a:r>
          </a:p>
          <a:p>
            <a:r>
              <a:rPr lang="en-US"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 robust, maintainable and platform independent components were well appreciated.</a:t>
            </a:r>
          </a:p>
          <a:p>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Writing working web applications and use of java spring boot , MySQL</a:t>
            </a:r>
          </a:p>
          <a:p>
            <a:endParaRPr lang="en-US" b="1" dirty="0">
              <a:solidFill>
                <a:srgbClr val="000000"/>
              </a:solidFill>
              <a:latin typeface="Times New Roman" panose="02020603050405020304" pitchFamily="18" charset="0"/>
            </a:endParaRPr>
          </a:p>
          <a:p>
            <a:r>
              <a:rPr lang="en-US" sz="1800" b="1" i="0" u="none" strike="noStrike" baseline="0" dirty="0">
                <a:solidFill>
                  <a:srgbClr val="000000"/>
                </a:solidFill>
                <a:latin typeface="Times New Roman" panose="02020603050405020304" pitchFamily="18" charset="0"/>
              </a:rPr>
              <a:t>   - practice with AI and machine learning “by python”</a:t>
            </a:r>
          </a:p>
          <a:p>
            <a:endParaRPr lang="en-US" b="1" dirty="0">
              <a:solidFill>
                <a:srgbClr val="000000"/>
              </a:solidFill>
              <a:latin typeface="Times New Roman" panose="02020603050405020304" pitchFamily="18" charset="0"/>
            </a:endParaRPr>
          </a:p>
          <a:p>
            <a:r>
              <a:rPr lang="en-US" sz="1800" b="1" i="0" u="none" strike="noStrike" baseline="0" dirty="0">
                <a:solidFill>
                  <a:srgbClr val="000000"/>
                </a:solidFill>
                <a:latin typeface="Times New Roman" panose="02020603050405020304" pitchFamily="18" charset="0"/>
              </a:rPr>
              <a:t>   -knowledge about UI/UX and designing interactive </a:t>
            </a:r>
            <a:r>
              <a:rPr lang="en-US" b="1" dirty="0">
                <a:solidFill>
                  <a:srgbClr val="000000"/>
                </a:solidFill>
                <a:latin typeface="Times New Roman" panose="02020603050405020304" pitchFamily="18" charset="0"/>
              </a:rPr>
              <a:t>UI using HTML CSS JavaScript</a:t>
            </a:r>
            <a:r>
              <a:rPr lang="en-US" sz="1800" b="1" i="0" u="none" strike="noStrike" baseline="0" dirty="0">
                <a:solidFill>
                  <a:srgbClr val="000000"/>
                </a:solidFill>
                <a:latin typeface="Times New Roman" panose="02020603050405020304" pitchFamily="18" charset="0"/>
              </a:rPr>
              <a:t>  (React </a:t>
            </a:r>
            <a:r>
              <a:rPr lang="en-US" sz="1800" b="1" i="0" u="none" strike="noStrike" baseline="0" dirty="0" err="1">
                <a:solidFill>
                  <a:srgbClr val="000000"/>
                </a:solidFill>
                <a:latin typeface="Times New Roman" panose="02020603050405020304" pitchFamily="18" charset="0"/>
              </a:rPr>
              <a:t>js</a:t>
            </a:r>
            <a:r>
              <a:rPr lang="en-US" sz="1800" b="1"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 </a:t>
            </a:r>
            <a:endParaRPr lang="en-US" sz="1600" b="1" i="0" u="none" strike="noStrike" baseline="0" dirty="0">
              <a:solidFill>
                <a:srgbClr val="000000"/>
              </a:solidFill>
            </a:endParaRPr>
          </a:p>
          <a:p>
            <a:r>
              <a:rPr lang="en-US" sz="1600" b="1" i="0" u="none" strike="noStrike" baseline="0" dirty="0">
                <a:solidFill>
                  <a:srgbClr val="000000"/>
                </a:solidFill>
              </a:rPr>
              <a:t> </a:t>
            </a:r>
            <a:endParaRPr lang="en-US" sz="1600" b="1" dirty="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26656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1FC8F4-B3FF-8AC0-8830-F202DDD29C82}"/>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68660D04-0C5E-E9E6-E8A7-8B493BC151C8}"/>
              </a:ext>
            </a:extLst>
          </p:cNvPr>
          <p:cNvSpPr>
            <a:spLocks noGrp="1"/>
          </p:cNvSpPr>
          <p:nvPr>
            <p:ph type="ftr" sz="quarter" idx="11"/>
          </p:nvPr>
        </p:nvSpPr>
        <p:spPr>
          <a:xfrm>
            <a:off x="10172700" y="6424761"/>
            <a:ext cx="123125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9D20FF6A-AA89-27F9-1904-4573688365EB}"/>
              </a:ext>
            </a:extLst>
          </p:cNvPr>
          <p:cNvSpPr>
            <a:spLocks noGrp="1"/>
          </p:cNvSpPr>
          <p:nvPr>
            <p:ph type="sldNum" sz="quarter" idx="12"/>
          </p:nvPr>
        </p:nvSpPr>
        <p:spPr/>
        <p:txBody>
          <a:bodyPr/>
          <a:lstStyle/>
          <a:p>
            <a:fld id="{6E91CC32-6A6B-4E2E-BBA1-6864F305DA26}" type="slidenum">
              <a:rPr lang="en-US" b="1" smtClean="0">
                <a:solidFill>
                  <a:srgbClr val="0070C0"/>
                </a:solidFill>
              </a:rPr>
              <a:t>8</a:t>
            </a:fld>
            <a:endParaRPr lang="en-US" b="1">
              <a:solidFill>
                <a:srgbClr val="0070C0"/>
              </a:solidFill>
            </a:endParaRPr>
          </a:p>
        </p:txBody>
      </p:sp>
      <p:sp>
        <p:nvSpPr>
          <p:cNvPr id="5" name="TextBox 4">
            <a:extLst>
              <a:ext uri="{FF2B5EF4-FFF2-40B4-BE49-F238E27FC236}">
                <a16:creationId xmlns:a16="http://schemas.microsoft.com/office/drawing/2014/main" id="{4872C50E-2C10-9846-4B3E-4D42390CFC37}"/>
              </a:ext>
            </a:extLst>
          </p:cNvPr>
          <p:cNvSpPr txBox="1"/>
          <p:nvPr/>
        </p:nvSpPr>
        <p:spPr>
          <a:xfrm>
            <a:off x="482628" y="943883"/>
            <a:ext cx="11464378" cy="3508653"/>
          </a:xfrm>
          <a:prstGeom prst="rect">
            <a:avLst/>
          </a:prstGeom>
          <a:noFill/>
        </p:spPr>
        <p:txBody>
          <a:bodyPr wrap="square" rtlCol="0">
            <a:spAutoFit/>
          </a:bodyPr>
          <a:lstStyle/>
          <a:p>
            <a:r>
              <a:rPr lang="en-US" b="1" dirty="0">
                <a:solidFill>
                  <a:srgbClr val="0070C0"/>
                </a:solidFill>
              </a:rPr>
              <a:t>1.  Job Seekers:</a:t>
            </a:r>
          </a:p>
          <a:p>
            <a:pPr marL="285750" indent="-285750">
              <a:buFont typeface="Arial" panose="020B0604020202020204" pitchFamily="34" charset="0"/>
              <a:buChar char="•"/>
            </a:pPr>
            <a:r>
              <a:rPr lang="en-US" sz="1600" b="1" dirty="0">
                <a:solidFill>
                  <a:srgbClr val="00B050"/>
                </a:solidFill>
              </a:rPr>
              <a:t>  Role: </a:t>
            </a:r>
            <a:r>
              <a:rPr lang="en-US" b="0" i="0" dirty="0">
                <a:solidFill>
                  <a:schemeClr val="bg1"/>
                </a:solidFill>
                <a:effectLst/>
                <a:latin typeface="Söhne"/>
              </a:rPr>
              <a:t>Individuals actively seeking employment.</a:t>
            </a:r>
          </a:p>
          <a:p>
            <a:pPr marL="285750" indent="-285750">
              <a:buFont typeface="Arial" panose="020B0604020202020204" pitchFamily="34" charset="0"/>
              <a:buChar char="•"/>
            </a:pPr>
            <a:r>
              <a:rPr lang="en-US" sz="1600" b="1" i="0" dirty="0">
                <a:solidFill>
                  <a:srgbClr val="00B050"/>
                </a:solidFill>
                <a:effectLst/>
                <a:latin typeface="Söhne"/>
              </a:rPr>
              <a:t>  Interests : </a:t>
            </a:r>
            <a:r>
              <a:rPr lang="en-US" sz="1600" b="0" i="0" dirty="0">
                <a:solidFill>
                  <a:schemeClr val="bg1"/>
                </a:solidFill>
                <a:effectLst/>
                <a:latin typeface="Söhne"/>
              </a:rPr>
              <a:t>Efficient job matching, personalized recommendations, user-friendly interface.</a:t>
            </a:r>
          </a:p>
          <a:p>
            <a:r>
              <a:rPr lang="en-US" sz="1600" b="1" dirty="0">
                <a:solidFill>
                  <a:srgbClr val="0070C0"/>
                </a:solidFill>
              </a:rPr>
              <a:t>2. </a:t>
            </a:r>
            <a:r>
              <a:rPr lang="en-US" b="1" dirty="0">
                <a:solidFill>
                  <a:srgbClr val="0070C0"/>
                </a:solidFill>
              </a:rPr>
              <a:t>Employers/Recruiters:</a:t>
            </a:r>
          </a:p>
          <a:p>
            <a:pPr marL="285750" indent="-285750">
              <a:buFont typeface="Arial" panose="020B0604020202020204" pitchFamily="34" charset="0"/>
              <a:buChar char="•"/>
            </a:pPr>
            <a:r>
              <a:rPr lang="en-US" sz="1600" b="1" dirty="0">
                <a:solidFill>
                  <a:srgbClr val="00B050"/>
                </a:solidFill>
              </a:rPr>
              <a:t>  Role: </a:t>
            </a:r>
            <a:r>
              <a:rPr lang="en-US" sz="1600" b="0" i="0" dirty="0">
                <a:solidFill>
                  <a:schemeClr val="bg1"/>
                </a:solidFill>
                <a:effectLst/>
                <a:latin typeface="Söhne"/>
              </a:rPr>
              <a:t>Entities responsible for hiring employees.</a:t>
            </a:r>
          </a:p>
          <a:p>
            <a:pPr marL="285750" indent="-285750">
              <a:buFont typeface="Arial" panose="020B0604020202020204" pitchFamily="34" charset="0"/>
              <a:buChar char="•"/>
            </a:pPr>
            <a:r>
              <a:rPr lang="en-US" sz="1600" b="1" i="0" dirty="0">
                <a:solidFill>
                  <a:srgbClr val="00B050"/>
                </a:solidFill>
                <a:effectLst/>
                <a:latin typeface="Söhne"/>
              </a:rPr>
              <a:t>  Interests : </a:t>
            </a:r>
            <a:r>
              <a:rPr lang="en-US" sz="1600" b="0" i="0" dirty="0">
                <a:solidFill>
                  <a:schemeClr val="bg1"/>
                </a:solidFill>
                <a:effectLst/>
                <a:latin typeface="Söhne"/>
              </a:rPr>
              <a:t>Access to a pool of qualified candidates, efficient recruitment processes, effective filtering mechanisms.</a:t>
            </a:r>
          </a:p>
          <a:p>
            <a:pPr algn="l"/>
            <a:r>
              <a:rPr lang="en-US" sz="1800" b="1" i="0" dirty="0">
                <a:solidFill>
                  <a:srgbClr val="0070C0"/>
                </a:solidFill>
                <a:effectLst/>
                <a:latin typeface="Söhne"/>
              </a:rPr>
              <a:t>3. </a:t>
            </a:r>
            <a:r>
              <a:rPr lang="en-US" sz="2000" b="1" dirty="0">
                <a:solidFill>
                  <a:srgbClr val="0070C0"/>
                </a:solidFill>
                <a:latin typeface="Söhne"/>
              </a:rPr>
              <a:t>C</a:t>
            </a:r>
            <a:r>
              <a:rPr lang="en-US" sz="2000" b="1" i="0" dirty="0">
                <a:solidFill>
                  <a:srgbClr val="0070C0"/>
                </a:solidFill>
                <a:effectLst/>
                <a:latin typeface="Söhne"/>
              </a:rPr>
              <a:t>ompany Administrators:</a:t>
            </a:r>
          </a:p>
          <a:p>
            <a:pPr marL="285750" indent="-285750">
              <a:buFont typeface="Arial" panose="020B0604020202020204" pitchFamily="34" charset="0"/>
              <a:buChar char="•"/>
            </a:pPr>
            <a:r>
              <a:rPr lang="en-US" sz="1400" b="1" dirty="0">
                <a:solidFill>
                  <a:srgbClr val="00B050"/>
                </a:solidFill>
              </a:rPr>
              <a:t> Role: </a:t>
            </a:r>
            <a:r>
              <a:rPr lang="en-US" sz="1600" b="0" i="0" dirty="0">
                <a:solidFill>
                  <a:schemeClr val="bg1"/>
                </a:solidFill>
                <a:effectLst/>
                <a:latin typeface="Söhne"/>
              </a:rPr>
              <a:t>Individuals responsible for </a:t>
            </a:r>
            <a:r>
              <a:rPr lang="en-US" sz="1600" dirty="0">
                <a:solidFill>
                  <a:schemeClr val="bg1"/>
                </a:solidFill>
                <a:latin typeface="Söhne"/>
              </a:rPr>
              <a:t>company page</a:t>
            </a:r>
            <a:r>
              <a:rPr lang="en-US" sz="1600" b="0" i="0" dirty="0">
                <a:solidFill>
                  <a:schemeClr val="bg1"/>
                </a:solidFill>
                <a:effectLst/>
                <a:latin typeface="Söhne"/>
              </a:rPr>
              <a:t> maintenance, updates, and monitoring.</a:t>
            </a:r>
          </a:p>
          <a:p>
            <a:pPr marL="285750" indent="-285750">
              <a:buFont typeface="Arial" panose="020B0604020202020204" pitchFamily="34" charset="0"/>
              <a:buChar char="•"/>
            </a:pPr>
            <a:r>
              <a:rPr lang="en-US" sz="1400" b="1" i="0" dirty="0">
                <a:solidFill>
                  <a:srgbClr val="00B050"/>
                </a:solidFill>
                <a:effectLst/>
                <a:latin typeface="Söhne"/>
              </a:rPr>
              <a:t> Interests : </a:t>
            </a:r>
            <a:r>
              <a:rPr lang="en-US" sz="1400" b="1" dirty="0">
                <a:solidFill>
                  <a:srgbClr val="00B050"/>
                </a:solidFill>
                <a:latin typeface="Söhne"/>
              </a:rPr>
              <a:t> </a:t>
            </a:r>
            <a:r>
              <a:rPr lang="en-US" sz="1400" dirty="0">
                <a:solidFill>
                  <a:schemeClr val="bg1"/>
                </a:solidFill>
                <a:latin typeface="Söhne"/>
              </a:rPr>
              <a:t>controlling of company page, update company fields, add ,update , delete (employers)</a:t>
            </a:r>
            <a:endParaRPr lang="en-US" sz="1600" b="1" dirty="0">
              <a:solidFill>
                <a:schemeClr val="bg1"/>
              </a:solidFill>
            </a:endParaRPr>
          </a:p>
          <a:p>
            <a:pPr algn="l"/>
            <a:r>
              <a:rPr lang="en-US" sz="2000" b="1" i="0" dirty="0">
                <a:solidFill>
                  <a:srgbClr val="0070C0"/>
                </a:solidFill>
                <a:effectLst/>
                <a:latin typeface="Söhne"/>
              </a:rPr>
              <a:t>4. Developers and IT Team:</a:t>
            </a:r>
          </a:p>
          <a:p>
            <a:pPr marL="285750" indent="-285750">
              <a:buFont typeface="Arial" panose="020B0604020202020204" pitchFamily="34" charset="0"/>
              <a:buChar char="•"/>
            </a:pPr>
            <a:r>
              <a:rPr lang="en-US" sz="1600" b="1" dirty="0">
                <a:solidFill>
                  <a:srgbClr val="00B050"/>
                </a:solidFill>
              </a:rPr>
              <a:t> Role: </a:t>
            </a:r>
            <a:r>
              <a:rPr lang="en-US" sz="1600" b="0" i="0" dirty="0">
                <a:solidFill>
                  <a:schemeClr val="bg1"/>
                </a:solidFill>
                <a:effectLst/>
                <a:latin typeface="Söhne"/>
              </a:rPr>
              <a:t>Individuals responsible for the development and maintenance of system.</a:t>
            </a:r>
          </a:p>
          <a:p>
            <a:pPr marL="285750" indent="-285750">
              <a:buFont typeface="Arial" panose="020B0604020202020204" pitchFamily="34" charset="0"/>
              <a:buChar char="•"/>
            </a:pPr>
            <a:r>
              <a:rPr lang="en-US" sz="1600" b="1" i="0" dirty="0">
                <a:solidFill>
                  <a:srgbClr val="00B050"/>
                </a:solidFill>
                <a:effectLst/>
                <a:latin typeface="Söhne"/>
              </a:rPr>
              <a:t> Interests : </a:t>
            </a:r>
            <a:r>
              <a:rPr lang="en-US" sz="1600" b="0" i="0" dirty="0">
                <a:solidFill>
                  <a:schemeClr val="bg1"/>
                </a:solidFill>
                <a:effectLst/>
                <a:latin typeface="Söhne"/>
              </a:rPr>
              <a:t>Efficient coding practices, system scalability, and reliability.</a:t>
            </a:r>
            <a:endParaRPr lang="en-US" sz="1600" b="1" i="0" dirty="0">
              <a:solidFill>
                <a:schemeClr val="bg1"/>
              </a:solidFill>
              <a:effectLst/>
              <a:latin typeface="Söhne"/>
            </a:endParaRPr>
          </a:p>
          <a:p>
            <a:pPr marL="285750" indent="-285750">
              <a:buFont typeface="Arial" panose="020B0604020202020204" pitchFamily="34" charset="0"/>
              <a:buChar char="•"/>
            </a:pPr>
            <a:endParaRPr lang="en-US" b="1" dirty="0">
              <a:solidFill>
                <a:schemeClr val="bg1"/>
              </a:solidFill>
            </a:endParaRPr>
          </a:p>
        </p:txBody>
      </p:sp>
      <p:sp>
        <p:nvSpPr>
          <p:cNvPr id="6" name="TextBox 5">
            <a:extLst>
              <a:ext uri="{FF2B5EF4-FFF2-40B4-BE49-F238E27FC236}">
                <a16:creationId xmlns:a16="http://schemas.microsoft.com/office/drawing/2014/main" id="{F98C773E-2C7F-7FAB-EC84-F4134F5D9642}"/>
              </a:ext>
            </a:extLst>
          </p:cNvPr>
          <p:cNvSpPr txBox="1"/>
          <p:nvPr/>
        </p:nvSpPr>
        <p:spPr>
          <a:xfrm>
            <a:off x="340137" y="574551"/>
            <a:ext cx="3371850" cy="369332"/>
          </a:xfrm>
          <a:prstGeom prst="rect">
            <a:avLst/>
          </a:prstGeom>
          <a:noFill/>
        </p:spPr>
        <p:txBody>
          <a:bodyPr wrap="square">
            <a:spAutoFit/>
          </a:bodyPr>
          <a:lstStyle/>
          <a:p>
            <a:r>
              <a:rPr lang="en-US" b="1" dirty="0">
                <a:solidFill>
                  <a:srgbClr val="0070C0"/>
                </a:solidFill>
              </a:rPr>
              <a:t>-Section 1.4-&gt; </a:t>
            </a:r>
            <a:r>
              <a:rPr lang="en-US" dirty="0">
                <a:solidFill>
                  <a:schemeClr val="bg1"/>
                </a:solidFill>
              </a:rPr>
              <a:t>Stakeholders:</a:t>
            </a:r>
          </a:p>
        </p:txBody>
      </p:sp>
    </p:spTree>
    <p:extLst>
      <p:ext uri="{BB962C8B-B14F-4D97-AF65-F5344CB8AC3E}">
        <p14:creationId xmlns:p14="http://schemas.microsoft.com/office/powerpoint/2010/main" val="1566978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A4C7D-3DAA-DE8B-466C-C5324694F89B}"/>
              </a:ext>
            </a:extLst>
          </p:cNvPr>
          <p:cNvSpPr>
            <a:spLocks noGrp="1"/>
          </p:cNvSpPr>
          <p:nvPr>
            <p:ph type="dt" sz="half" idx="10"/>
          </p:nvPr>
        </p:nvSpPr>
        <p:spPr/>
        <p:txBody>
          <a:bodyPr/>
          <a:lstStyle/>
          <a:p>
            <a:r>
              <a:rPr lang="en-US" dirty="0">
                <a:solidFill>
                  <a:schemeClr val="accent1">
                    <a:lumMod val="50000"/>
                  </a:schemeClr>
                </a:solidFill>
              </a:rPr>
              <a:t>Graduation project 2024</a:t>
            </a:r>
          </a:p>
        </p:txBody>
      </p:sp>
      <p:sp>
        <p:nvSpPr>
          <p:cNvPr id="3" name="Footer Placeholder 2">
            <a:extLst>
              <a:ext uri="{FF2B5EF4-FFF2-40B4-BE49-F238E27FC236}">
                <a16:creationId xmlns:a16="http://schemas.microsoft.com/office/drawing/2014/main" id="{C5CBA5E1-F611-98F0-05BD-0273719375E3}"/>
              </a:ext>
            </a:extLst>
          </p:cNvPr>
          <p:cNvSpPr>
            <a:spLocks noGrp="1"/>
          </p:cNvSpPr>
          <p:nvPr>
            <p:ph type="ftr" sz="quarter" idx="11"/>
          </p:nvPr>
        </p:nvSpPr>
        <p:spPr/>
        <p:txBody>
          <a:bodyPr/>
          <a:lstStyle/>
          <a:p>
            <a:r>
              <a:rPr lang="en-US" dirty="0">
                <a:solidFill>
                  <a:schemeClr val="accent1">
                    <a:lumMod val="50000"/>
                  </a:schemeClr>
                </a:solidFill>
              </a:rPr>
              <a:t>Job SHOP</a:t>
            </a:r>
          </a:p>
        </p:txBody>
      </p:sp>
      <p:sp>
        <p:nvSpPr>
          <p:cNvPr id="4" name="Slide Number Placeholder 3">
            <a:extLst>
              <a:ext uri="{FF2B5EF4-FFF2-40B4-BE49-F238E27FC236}">
                <a16:creationId xmlns:a16="http://schemas.microsoft.com/office/drawing/2014/main" id="{97CAF8B3-272D-AD34-B02D-0B445DC38909}"/>
              </a:ext>
            </a:extLst>
          </p:cNvPr>
          <p:cNvSpPr>
            <a:spLocks noGrp="1"/>
          </p:cNvSpPr>
          <p:nvPr>
            <p:ph type="sldNum" sz="quarter" idx="12"/>
          </p:nvPr>
        </p:nvSpPr>
        <p:spPr/>
        <p:txBody>
          <a:bodyPr/>
          <a:lstStyle/>
          <a:p>
            <a:fld id="{6E91CC32-6A6B-4E2E-BBA1-6864F305DA26}" type="slidenum">
              <a:rPr lang="en-US" smtClean="0">
                <a:solidFill>
                  <a:schemeClr val="accent1">
                    <a:lumMod val="50000"/>
                  </a:schemeClr>
                </a:solidFill>
              </a:rPr>
              <a:t>80</a:t>
            </a:fld>
            <a:endParaRPr lang="en-US">
              <a:solidFill>
                <a:schemeClr val="accent1">
                  <a:lumMod val="50000"/>
                </a:schemeClr>
              </a:solidFill>
            </a:endParaRPr>
          </a:p>
        </p:txBody>
      </p:sp>
      <p:sp>
        <p:nvSpPr>
          <p:cNvPr id="6" name="TextBox 5">
            <a:extLst>
              <a:ext uri="{FF2B5EF4-FFF2-40B4-BE49-F238E27FC236}">
                <a16:creationId xmlns:a16="http://schemas.microsoft.com/office/drawing/2014/main" id="{2AF7369B-8C57-4479-7C74-DD994BE891F6}"/>
              </a:ext>
            </a:extLst>
          </p:cNvPr>
          <p:cNvSpPr txBox="1"/>
          <p:nvPr/>
        </p:nvSpPr>
        <p:spPr>
          <a:xfrm>
            <a:off x="0" y="2598003"/>
            <a:ext cx="12192000" cy="830997"/>
          </a:xfrm>
          <a:prstGeom prst="rect">
            <a:avLst/>
          </a:prstGeom>
          <a:noFill/>
        </p:spPr>
        <p:txBody>
          <a:bodyPr wrap="square" rtlCol="0">
            <a:spAutoFit/>
          </a:bodyPr>
          <a:lstStyle/>
          <a:p>
            <a:pPr algn="ctr"/>
            <a:r>
              <a:rPr lang="en-US" sz="4800" b="1" dirty="0">
                <a:solidFill>
                  <a:srgbClr val="0070C0"/>
                </a:solidFill>
                <a:latin typeface="Söhne"/>
                <a:hlinkClick r:id="rId2"/>
              </a:rPr>
              <a:t>Video for main functions</a:t>
            </a:r>
            <a:endParaRPr lang="en-US" sz="4800" dirty="0">
              <a:solidFill>
                <a:srgbClr val="0070C0"/>
              </a:solidFill>
            </a:endParaRPr>
          </a:p>
        </p:txBody>
      </p:sp>
      <p:sp>
        <p:nvSpPr>
          <p:cNvPr id="9" name="Rectangle 3">
            <a:extLst>
              <a:ext uri="{FF2B5EF4-FFF2-40B4-BE49-F238E27FC236}">
                <a16:creationId xmlns:a16="http://schemas.microsoft.com/office/drawing/2014/main" id="{55470A8B-F2F5-AF2B-F6EC-0F9EF9BF3D1A}"/>
              </a:ext>
            </a:extLst>
          </p:cNvPr>
          <p:cNvSpPr>
            <a:spLocks noChangeArrowheads="1"/>
          </p:cNvSpPr>
          <p:nvPr/>
        </p:nvSpPr>
        <p:spPr bwMode="auto">
          <a:xfrm>
            <a:off x="0" y="-138499"/>
            <a:ext cx="65" cy="276999"/>
          </a:xfrm>
          <a:prstGeom prst="rect">
            <a:avLst/>
          </a:prstGeom>
          <a:solidFill>
            <a:srgbClr val="0D11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6921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35EB3D-9673-A286-19F3-2E3D06D0C97F}"/>
              </a:ext>
            </a:extLst>
          </p:cNvPr>
          <p:cNvSpPr>
            <a:spLocks noGrp="1"/>
          </p:cNvSpPr>
          <p:nvPr>
            <p:ph type="dt" sz="half" idx="10"/>
          </p:nvPr>
        </p:nvSpPr>
        <p:spPr/>
        <p:txBody>
          <a:bodyPr/>
          <a:lstStyle/>
          <a:p>
            <a:r>
              <a:rPr lang="en-US" b="1" dirty="0">
                <a:solidFill>
                  <a:srgbClr val="0070C0"/>
                </a:solidFill>
              </a:rPr>
              <a:t>Graduation Project 2024</a:t>
            </a:r>
          </a:p>
        </p:txBody>
      </p:sp>
      <p:sp>
        <p:nvSpPr>
          <p:cNvPr id="3" name="Footer Placeholder 2">
            <a:extLst>
              <a:ext uri="{FF2B5EF4-FFF2-40B4-BE49-F238E27FC236}">
                <a16:creationId xmlns:a16="http://schemas.microsoft.com/office/drawing/2014/main" id="{A17B5D27-AE07-E4E7-D7BE-AAD6FC942735}"/>
              </a:ext>
            </a:extLst>
          </p:cNvPr>
          <p:cNvSpPr>
            <a:spLocks noGrp="1"/>
          </p:cNvSpPr>
          <p:nvPr>
            <p:ph type="ftr" sz="quarter" idx="11"/>
          </p:nvPr>
        </p:nvSpPr>
        <p:spPr>
          <a:xfrm>
            <a:off x="10001250" y="6424761"/>
            <a:ext cx="1402702" cy="365125"/>
          </a:xfrm>
        </p:spPr>
        <p:txBody>
          <a:bodyPr/>
          <a:lstStyle/>
          <a:p>
            <a:r>
              <a:rPr lang="en-US" b="1" dirty="0">
                <a:solidFill>
                  <a:srgbClr val="0070C0"/>
                </a:solidFill>
              </a:rPr>
              <a:t>Job shop</a:t>
            </a:r>
          </a:p>
        </p:txBody>
      </p:sp>
      <p:sp>
        <p:nvSpPr>
          <p:cNvPr id="4" name="Slide Number Placeholder 3">
            <a:extLst>
              <a:ext uri="{FF2B5EF4-FFF2-40B4-BE49-F238E27FC236}">
                <a16:creationId xmlns:a16="http://schemas.microsoft.com/office/drawing/2014/main" id="{00AD4D0A-349F-4458-5695-7C074360F327}"/>
              </a:ext>
            </a:extLst>
          </p:cNvPr>
          <p:cNvSpPr>
            <a:spLocks noGrp="1"/>
          </p:cNvSpPr>
          <p:nvPr>
            <p:ph type="sldNum" sz="quarter" idx="12"/>
          </p:nvPr>
        </p:nvSpPr>
        <p:spPr/>
        <p:txBody>
          <a:bodyPr/>
          <a:lstStyle/>
          <a:p>
            <a:fld id="{6E91CC32-6A6B-4E2E-BBA1-6864F305DA26}" type="slidenum">
              <a:rPr lang="en-US" b="1" smtClean="0">
                <a:solidFill>
                  <a:srgbClr val="0070C0"/>
                </a:solidFill>
              </a:rPr>
              <a:t>9</a:t>
            </a:fld>
            <a:endParaRPr lang="en-US" b="1" dirty="0">
              <a:solidFill>
                <a:srgbClr val="0070C0"/>
              </a:solidFill>
            </a:endParaRPr>
          </a:p>
        </p:txBody>
      </p:sp>
      <p:sp>
        <p:nvSpPr>
          <p:cNvPr id="5" name="TextBox 4">
            <a:extLst>
              <a:ext uri="{FF2B5EF4-FFF2-40B4-BE49-F238E27FC236}">
                <a16:creationId xmlns:a16="http://schemas.microsoft.com/office/drawing/2014/main" id="{0D9C228B-EBFB-D5EE-721F-86A9C771078A}"/>
              </a:ext>
            </a:extLst>
          </p:cNvPr>
          <p:cNvSpPr txBox="1"/>
          <p:nvPr/>
        </p:nvSpPr>
        <p:spPr>
          <a:xfrm>
            <a:off x="85726" y="533400"/>
            <a:ext cx="3790950" cy="369332"/>
          </a:xfrm>
          <a:prstGeom prst="rect">
            <a:avLst/>
          </a:prstGeom>
          <a:noFill/>
        </p:spPr>
        <p:txBody>
          <a:bodyPr wrap="square" rtlCol="0">
            <a:spAutoFit/>
          </a:bodyPr>
          <a:lstStyle/>
          <a:p>
            <a:r>
              <a:rPr lang="en-US" b="1" dirty="0">
                <a:solidFill>
                  <a:srgbClr val="0070C0"/>
                </a:solidFill>
              </a:rPr>
              <a:t>-Chapter 2: </a:t>
            </a:r>
            <a:r>
              <a:rPr lang="en-US" dirty="0">
                <a:solidFill>
                  <a:srgbClr val="0070C0"/>
                </a:solidFill>
              </a:rPr>
              <a:t>System Architecture.</a:t>
            </a:r>
          </a:p>
        </p:txBody>
      </p:sp>
      <p:sp>
        <p:nvSpPr>
          <p:cNvPr id="6" name="TextBox 5">
            <a:extLst>
              <a:ext uri="{FF2B5EF4-FFF2-40B4-BE49-F238E27FC236}">
                <a16:creationId xmlns:a16="http://schemas.microsoft.com/office/drawing/2014/main" id="{A6DC125D-8875-CCAC-EFB0-C94755178650}"/>
              </a:ext>
            </a:extLst>
          </p:cNvPr>
          <p:cNvSpPr txBox="1"/>
          <p:nvPr/>
        </p:nvSpPr>
        <p:spPr>
          <a:xfrm>
            <a:off x="340137" y="1017037"/>
            <a:ext cx="4912998"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70C0"/>
                </a:solidFill>
              </a:rPr>
              <a:t>Section2.1:</a:t>
            </a:r>
            <a:r>
              <a:rPr lang="en-US" dirty="0">
                <a:solidFill>
                  <a:schemeClr val="bg1"/>
                </a:solidFill>
              </a:rPr>
              <a:t>System Components:</a:t>
            </a:r>
          </a:p>
          <a:p>
            <a:r>
              <a:rPr lang="en-US" b="0" i="0" dirty="0">
                <a:solidFill>
                  <a:schemeClr val="bg1"/>
                </a:solidFill>
                <a:effectLst/>
                <a:latin typeface="Söhne"/>
              </a:rPr>
              <a:t>In this job recommendation system, several major components work together to provide users with personalized and relevant job suggestions :</a:t>
            </a:r>
          </a:p>
        </p:txBody>
      </p:sp>
      <p:sp>
        <p:nvSpPr>
          <p:cNvPr id="7" name="TextBox 6">
            <a:extLst>
              <a:ext uri="{FF2B5EF4-FFF2-40B4-BE49-F238E27FC236}">
                <a16:creationId xmlns:a16="http://schemas.microsoft.com/office/drawing/2014/main" id="{2D0C1D94-6DAA-8AD8-A6D6-7226A86C0E59}"/>
              </a:ext>
            </a:extLst>
          </p:cNvPr>
          <p:cNvSpPr txBox="1"/>
          <p:nvPr/>
        </p:nvSpPr>
        <p:spPr>
          <a:xfrm>
            <a:off x="419878" y="2217366"/>
            <a:ext cx="11597951" cy="1877437"/>
          </a:xfrm>
          <a:prstGeom prst="rect">
            <a:avLst/>
          </a:prstGeom>
          <a:noFill/>
        </p:spPr>
        <p:txBody>
          <a:bodyPr wrap="square" rtlCol="0">
            <a:spAutoFit/>
          </a:bodyPr>
          <a:lstStyle/>
          <a:p>
            <a:r>
              <a:rPr lang="en-US" sz="1600" b="1" dirty="0">
                <a:solidFill>
                  <a:srgbClr val="0070C0"/>
                </a:solidFill>
              </a:rPr>
              <a:t>1.  Presentation Layer:</a:t>
            </a:r>
          </a:p>
          <a:p>
            <a:pPr marL="742950" lvl="1" indent="-285750">
              <a:buFont typeface="Arial" panose="020B0604020202020204" pitchFamily="34" charset="0"/>
              <a:buChar char="•"/>
            </a:pPr>
            <a:r>
              <a:rPr lang="en-US" sz="1400" b="1" dirty="0">
                <a:solidFill>
                  <a:schemeClr val="bg1"/>
                </a:solidFill>
              </a:rPr>
              <a:t>User Interface(UI):</a:t>
            </a:r>
          </a:p>
          <a:p>
            <a:pPr marL="742950" lvl="1" indent="-285750">
              <a:buFont typeface="Wingdings" panose="05000000000000000000" pitchFamily="2" charset="2"/>
              <a:buChar char="ü"/>
            </a:pPr>
            <a:r>
              <a:rPr lang="en-US" sz="1400" b="0" i="0" dirty="0">
                <a:solidFill>
                  <a:schemeClr val="bg1"/>
                </a:solidFill>
                <a:effectLst/>
                <a:latin typeface="Söhne"/>
              </a:rPr>
              <a:t>The UI component is responsible for presenting information to users and capturing user input.</a:t>
            </a:r>
          </a:p>
          <a:p>
            <a:pPr marL="742950" lvl="1" indent="-285750">
              <a:buFont typeface="Wingdings" panose="05000000000000000000" pitchFamily="2" charset="2"/>
              <a:buChar char="ü"/>
            </a:pPr>
            <a:r>
              <a:rPr lang="en-US" sz="1400" b="0" i="0" dirty="0">
                <a:solidFill>
                  <a:schemeClr val="bg1"/>
                </a:solidFill>
                <a:effectLst/>
                <a:latin typeface="Söhne"/>
              </a:rPr>
              <a:t>It includes the web-based interface for browsers.</a:t>
            </a:r>
          </a:p>
          <a:p>
            <a:pPr marL="742950" lvl="1" indent="-285750">
              <a:buFont typeface="Arial" panose="020B0604020202020204" pitchFamily="34" charset="0"/>
              <a:buChar char="•"/>
            </a:pPr>
            <a:r>
              <a:rPr lang="en-US" sz="1600" b="1" dirty="0">
                <a:solidFill>
                  <a:schemeClr val="bg1"/>
                </a:solidFill>
                <a:latin typeface="Söhne"/>
              </a:rPr>
              <a:t>User Interaction Module:</a:t>
            </a:r>
          </a:p>
          <a:p>
            <a:pPr marL="742950" lvl="1" indent="-285750">
              <a:buFont typeface="Wingdings" panose="05000000000000000000" pitchFamily="2" charset="2"/>
              <a:buChar char="ü"/>
            </a:pPr>
            <a:r>
              <a:rPr lang="en-US" sz="1400" i="0" dirty="0">
                <a:solidFill>
                  <a:schemeClr val="bg1"/>
                </a:solidFill>
                <a:effectLst/>
                <a:latin typeface="Söhne"/>
              </a:rPr>
              <a:t>This module handles user actions, such as job searches, profile updates, and feedback submissions.</a:t>
            </a:r>
          </a:p>
          <a:p>
            <a:pPr marL="742950" lvl="1" indent="-285750">
              <a:buFont typeface="Wingdings" panose="05000000000000000000" pitchFamily="2" charset="2"/>
              <a:buChar char="ü"/>
            </a:pPr>
            <a:r>
              <a:rPr lang="en-US" sz="1400" b="0" i="0" dirty="0">
                <a:solidFill>
                  <a:schemeClr val="bg1"/>
                </a:solidFill>
                <a:effectLst/>
                <a:latin typeface="Söhne"/>
              </a:rPr>
              <a:t>It communicates user requests to the business logic layer and displays the results to users.</a:t>
            </a:r>
            <a:endParaRPr lang="en-US" sz="1400" dirty="0">
              <a:solidFill>
                <a:schemeClr val="bg1"/>
              </a:solidFill>
              <a:latin typeface="Söhne"/>
            </a:endParaRPr>
          </a:p>
          <a:p>
            <a:pPr marL="285750" indent="-285750">
              <a:buFont typeface="Wingdings" panose="05000000000000000000" pitchFamily="2" charset="2"/>
              <a:buChar char="ü"/>
            </a:pPr>
            <a:endParaRPr lang="en-US" sz="1400" b="1" dirty="0">
              <a:solidFill>
                <a:schemeClr val="bg1"/>
              </a:solidFill>
            </a:endParaRPr>
          </a:p>
        </p:txBody>
      </p:sp>
      <p:sp>
        <p:nvSpPr>
          <p:cNvPr id="8" name="TextBox 7">
            <a:extLst>
              <a:ext uri="{FF2B5EF4-FFF2-40B4-BE49-F238E27FC236}">
                <a16:creationId xmlns:a16="http://schemas.microsoft.com/office/drawing/2014/main" id="{D04F22A3-B72E-C73D-6F17-60BEAC504734}"/>
              </a:ext>
            </a:extLst>
          </p:cNvPr>
          <p:cNvSpPr txBox="1"/>
          <p:nvPr/>
        </p:nvSpPr>
        <p:spPr>
          <a:xfrm>
            <a:off x="419878" y="3834672"/>
            <a:ext cx="11597951" cy="2646878"/>
          </a:xfrm>
          <a:prstGeom prst="rect">
            <a:avLst/>
          </a:prstGeom>
          <a:noFill/>
        </p:spPr>
        <p:txBody>
          <a:bodyPr wrap="square" rtlCol="0">
            <a:spAutoFit/>
          </a:bodyPr>
          <a:lstStyle/>
          <a:p>
            <a:pPr algn="l"/>
            <a:r>
              <a:rPr lang="en-US" sz="1600" b="1" dirty="0">
                <a:solidFill>
                  <a:srgbClr val="0070C0"/>
                </a:solidFill>
              </a:rPr>
              <a:t>2.  </a:t>
            </a:r>
            <a:r>
              <a:rPr lang="en-US" sz="1600" b="1" i="0" dirty="0">
                <a:solidFill>
                  <a:srgbClr val="0070C0"/>
                </a:solidFill>
                <a:effectLst/>
                <a:latin typeface="Söhne"/>
              </a:rPr>
              <a:t>Business Logic Layer:</a:t>
            </a:r>
          </a:p>
          <a:p>
            <a:pPr marL="742950" lvl="1" indent="-285750">
              <a:buFont typeface="Arial" panose="020B0604020202020204" pitchFamily="34" charset="0"/>
              <a:buChar char="•"/>
            </a:pPr>
            <a:r>
              <a:rPr lang="en-US" sz="1600" b="1" i="0" dirty="0">
                <a:solidFill>
                  <a:schemeClr val="bg1"/>
                </a:solidFill>
                <a:effectLst/>
                <a:latin typeface="Söhne"/>
              </a:rPr>
              <a:t>Job Matching Module:</a:t>
            </a:r>
          </a:p>
          <a:p>
            <a:pPr marL="742950" lvl="1" indent="-285750">
              <a:buFont typeface="Wingdings" panose="05000000000000000000" pitchFamily="2" charset="2"/>
              <a:buChar char="ü"/>
            </a:pPr>
            <a:r>
              <a:rPr lang="en-US" sz="1400" b="0" i="0" dirty="0">
                <a:solidFill>
                  <a:schemeClr val="bg1"/>
                </a:solidFill>
                <a:effectLst/>
                <a:latin typeface="Söhne"/>
              </a:rPr>
              <a:t>The core of the recommendation system, this module implements algorithms for matching job seekers with suitable job opportunities.</a:t>
            </a:r>
          </a:p>
          <a:p>
            <a:pPr marL="742950" lvl="1" indent="-285750">
              <a:buFont typeface="Wingdings" panose="05000000000000000000" pitchFamily="2" charset="2"/>
              <a:buChar char="ü"/>
            </a:pPr>
            <a:r>
              <a:rPr lang="en-US" sz="1400" b="0" i="0" dirty="0">
                <a:solidFill>
                  <a:schemeClr val="bg1"/>
                </a:solidFill>
                <a:effectLst/>
                <a:latin typeface="Söhne"/>
              </a:rPr>
              <a:t>It considers factors such as user profiles, skills, preferences, and historical interactions.</a:t>
            </a:r>
          </a:p>
          <a:p>
            <a:pPr marL="742950" lvl="1" indent="-285750">
              <a:buFont typeface="Arial" panose="020B0604020202020204" pitchFamily="34" charset="0"/>
              <a:buChar char="•"/>
            </a:pPr>
            <a:r>
              <a:rPr lang="en-US" sz="1600" b="1" i="0" dirty="0">
                <a:solidFill>
                  <a:schemeClr val="bg1"/>
                </a:solidFill>
                <a:effectLst/>
                <a:latin typeface="Söhne"/>
              </a:rPr>
              <a:t>User Management Module:</a:t>
            </a:r>
          </a:p>
          <a:p>
            <a:pPr marL="742950" lvl="1" indent="-285750">
              <a:buFont typeface="Wingdings" panose="05000000000000000000" pitchFamily="2" charset="2"/>
              <a:buChar char="ü"/>
            </a:pPr>
            <a:r>
              <a:rPr lang="en-US" sz="1400" b="0" i="0" dirty="0">
                <a:solidFill>
                  <a:schemeClr val="bg1"/>
                </a:solidFill>
                <a:effectLst/>
                <a:latin typeface="Söhne"/>
              </a:rPr>
              <a:t>Manages user authentication, registration, and profile management.</a:t>
            </a:r>
          </a:p>
          <a:p>
            <a:pPr marL="742950" lvl="1" indent="-285750">
              <a:buFont typeface="Wingdings" panose="05000000000000000000" pitchFamily="2" charset="2"/>
              <a:buChar char="ü"/>
            </a:pPr>
            <a:r>
              <a:rPr lang="en-US" sz="1400" b="0" i="0" dirty="0">
                <a:solidFill>
                  <a:schemeClr val="bg1"/>
                </a:solidFill>
                <a:effectLst/>
                <a:latin typeface="Söhne"/>
              </a:rPr>
              <a:t>Ensures secure and reliable access to user-specific data.</a:t>
            </a:r>
            <a:endParaRPr lang="ar-EG" sz="1400" b="0" i="0" dirty="0">
              <a:solidFill>
                <a:schemeClr val="bg1"/>
              </a:solidFill>
              <a:effectLst/>
              <a:latin typeface="Söhne"/>
            </a:endParaRPr>
          </a:p>
          <a:p>
            <a:pPr marL="742950" lvl="1" indent="-285750">
              <a:buFont typeface="Arial" panose="020B0604020202020204" pitchFamily="34" charset="0"/>
              <a:buChar char="•"/>
            </a:pPr>
            <a:r>
              <a:rPr lang="en-US" sz="1600" b="1" i="0" dirty="0">
                <a:solidFill>
                  <a:schemeClr val="bg1"/>
                </a:solidFill>
                <a:effectLst/>
                <a:latin typeface="Söhne"/>
              </a:rPr>
              <a:t>Recommendation Logic:</a:t>
            </a:r>
          </a:p>
          <a:p>
            <a:pPr marL="742950" lvl="1" indent="-285750">
              <a:buFont typeface="Wingdings" panose="05000000000000000000" pitchFamily="2" charset="2"/>
              <a:buChar char="ü"/>
            </a:pPr>
            <a:r>
              <a:rPr lang="en-US" sz="1600" b="0" i="0" dirty="0">
                <a:solidFill>
                  <a:schemeClr val="bg1"/>
                </a:solidFill>
                <a:effectLst/>
                <a:latin typeface="Söhne"/>
              </a:rPr>
              <a:t>Implements business rules for generating job recommendations.</a:t>
            </a:r>
          </a:p>
          <a:p>
            <a:pPr marL="742950" lvl="1" indent="-285750">
              <a:buFont typeface="Wingdings" panose="05000000000000000000" pitchFamily="2" charset="2"/>
              <a:buChar char="ü"/>
            </a:pPr>
            <a:r>
              <a:rPr lang="en-US" sz="1600" b="0" i="0" dirty="0">
                <a:solidFill>
                  <a:schemeClr val="bg1"/>
                </a:solidFill>
                <a:effectLst/>
                <a:latin typeface="Söhne"/>
              </a:rPr>
              <a:t>Takes input from the job matching module and refines recommendations based on user input.</a:t>
            </a:r>
          </a:p>
          <a:p>
            <a:pPr marL="742950" lvl="1" indent="-285750">
              <a:buFont typeface="Wingdings" panose="05000000000000000000" pitchFamily="2" charset="2"/>
              <a:buChar char="ü"/>
            </a:pPr>
            <a:endParaRPr lang="en-US" sz="1400" dirty="0">
              <a:solidFill>
                <a:schemeClr val="bg1"/>
              </a:solidFill>
              <a:latin typeface="Söhne"/>
            </a:endParaRPr>
          </a:p>
        </p:txBody>
      </p:sp>
    </p:spTree>
    <p:extLst>
      <p:ext uri="{BB962C8B-B14F-4D97-AF65-F5344CB8AC3E}">
        <p14:creationId xmlns:p14="http://schemas.microsoft.com/office/powerpoint/2010/main" val="502598573"/>
      </p:ext>
    </p:extLst>
  </p:cSld>
  <p:clrMapOvr>
    <a:masterClrMapping/>
  </p:clrMapOvr>
</p:sld>
</file>

<file path=ppt/theme/theme1.xml><?xml version="1.0" encoding="utf-8"?>
<a:theme xmlns:a="http://schemas.openxmlformats.org/drawingml/2006/main" name="DylanVTI">
  <a:themeElements>
    <a:clrScheme name="Custom 8">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602636BD-A055-489B-83EC-AD971B7E5F9C}" vid="{CD33A9BC-C4B5-4F36-8A14-490DC4E38F27}"/>
    </a:ext>
  </a:extLst>
</a:theme>
</file>

<file path=docProps/app.xml><?xml version="1.0" encoding="utf-8"?>
<Properties xmlns="http://schemas.openxmlformats.org/officeDocument/2006/extended-properties" xmlns:vt="http://schemas.openxmlformats.org/officeDocument/2006/docPropsVTypes">
  <Template>Gallery</Template>
  <TotalTime>6102</TotalTime>
  <Words>9496</Words>
  <Application>Microsoft Office PowerPoint</Application>
  <PresentationFormat>Widescreen</PresentationFormat>
  <Paragraphs>1183</Paragraphs>
  <Slides>80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80</vt:i4>
      </vt:variant>
    </vt:vector>
  </HeadingPairs>
  <TitlesOfParts>
    <vt:vector size="92" baseType="lpstr">
      <vt:lpstr>ADLaM Display</vt:lpstr>
      <vt:lpstr>Arial</vt:lpstr>
      <vt:lpstr>Arial Unicode MS</vt:lpstr>
      <vt:lpstr>Calibri</vt:lpstr>
      <vt:lpstr>Calibri Light</vt:lpstr>
      <vt:lpstr>Helvetica Neue</vt:lpstr>
      <vt:lpstr>Neue Haas Grotesk Text Pro</vt:lpstr>
      <vt:lpstr>Söhne</vt:lpstr>
      <vt:lpstr>Times New Roman</vt:lpstr>
      <vt:lpstr>Verdana</vt:lpstr>
      <vt:lpstr>Wingdings</vt:lpstr>
      <vt:lpstr>DylanVTI</vt:lpstr>
      <vt:lpstr>#Job Recommendation web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Recommendation System…</dc:title>
  <dc:creator>mohamed rabea tawfik</dc:creator>
  <cp:lastModifiedBy>Mohamed Ehab</cp:lastModifiedBy>
  <cp:revision>301</cp:revision>
  <dcterms:created xsi:type="dcterms:W3CDTF">2023-12-10T16:45:27Z</dcterms:created>
  <dcterms:modified xsi:type="dcterms:W3CDTF">2024-06-12T08:21:09Z</dcterms:modified>
</cp:coreProperties>
</file>